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256" r:id="rId2"/>
    <p:sldId id="277" r:id="rId3"/>
    <p:sldId id="257" r:id="rId4"/>
    <p:sldId id="261" r:id="rId5"/>
    <p:sldId id="259" r:id="rId6"/>
    <p:sldId id="262" r:id="rId7"/>
    <p:sldId id="275" r:id="rId8"/>
    <p:sldId id="260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2" r:id="rId19"/>
    <p:sldId id="274" r:id="rId20"/>
    <p:sldId id="265" r:id="rId21"/>
    <p:sldId id="276" r:id="rId22"/>
  </p:sldIdLst>
  <p:sldSz cx="12192000" cy="6858000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257" autoAdjust="0"/>
    <p:restoredTop sz="83655" autoAdjust="0"/>
  </p:normalViewPr>
  <p:slideViewPr>
    <p:cSldViewPr snapToGrid="0">
      <p:cViewPr varScale="1">
        <p:scale>
          <a:sx n="77" d="100"/>
          <a:sy n="77" d="100"/>
        </p:scale>
        <p:origin x="558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F551FA-539F-450B-BFF1-D34DCC937732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03BA51-2A12-42B3-BD19-CE5CE5B8C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7410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61E890-DA29-425C-9CE2-DA3BC4B82A3C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413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73892"/>
            <a:ext cx="5486400" cy="366045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33833-1D81-44D2-8DDA-672A68E8E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6757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 Too many is any</a:t>
            </a:r>
            <a:r>
              <a:rPr lang="en-US" baseline="0" dirty="0" smtClean="0"/>
              <a:t> index for reporting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33833-1D81-44D2-8DDA-672A68E8EEE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4382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Nightly or more often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Especially early when data can be in flux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33833-1D81-44D2-8DDA-672A68E8EEE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982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60719-AACB-48A4-92A1-89A04092F671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2D20-AB86-466E-81D1-C5930FB282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724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60719-AACB-48A4-92A1-89A04092F671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2D20-AB86-466E-81D1-C5930FB282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565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60719-AACB-48A4-92A1-89A04092F671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2D20-AB86-466E-81D1-C5930FB282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5067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60719-AACB-48A4-92A1-89A04092F671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2D20-AB86-466E-81D1-C5930FB2823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25028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60719-AACB-48A4-92A1-89A04092F671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2D20-AB86-466E-81D1-C5930FB282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1067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60719-AACB-48A4-92A1-89A04092F671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2D20-AB86-466E-81D1-C5930FB282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1754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60719-AACB-48A4-92A1-89A04092F671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2D20-AB86-466E-81D1-C5930FB282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2993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60719-AACB-48A4-92A1-89A04092F671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2D20-AB86-466E-81D1-C5930FB282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7214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60719-AACB-48A4-92A1-89A04092F671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2D20-AB86-466E-81D1-C5930FB282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830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60719-AACB-48A4-92A1-89A04092F671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2D20-AB86-466E-81D1-C5930FB282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060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60719-AACB-48A4-92A1-89A04092F671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2D20-AB86-466E-81D1-C5930FB282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431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60719-AACB-48A4-92A1-89A04092F671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2D20-AB86-466E-81D1-C5930FB282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400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60719-AACB-48A4-92A1-89A04092F671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2D20-AB86-466E-81D1-C5930FB282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584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60719-AACB-48A4-92A1-89A04092F671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2D20-AB86-466E-81D1-C5930FB282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350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60719-AACB-48A4-92A1-89A04092F671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2D20-AB86-466E-81D1-C5930FB282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971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60719-AACB-48A4-92A1-89A04092F671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2D20-AB86-466E-81D1-C5930FB282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564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60719-AACB-48A4-92A1-89A04092F671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2D20-AB86-466E-81D1-C5930FB282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035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E3360719-AACB-48A4-92A1-89A04092F671}" type="datetimeFigureOut">
              <a:rPr lang="en-US" smtClean="0"/>
              <a:t>6/18/2015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7CCE2D20-AB86-466E-81D1-C5930FB282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83034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gif"/><Relationship Id="rId7" Type="http://schemas.openxmlformats.org/officeDocument/2006/relationships/image" Target="../media/image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gif"/><Relationship Id="rId5" Type="http://schemas.openxmlformats.org/officeDocument/2006/relationships/image" Target="../media/image5.jpeg"/><Relationship Id="rId10" Type="http://schemas.openxmlformats.org/officeDocument/2006/relationships/image" Target="../media/image10.gif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2409317"/>
            <a:ext cx="9144000" cy="164149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Building Modern </a:t>
            </a:r>
            <a:br>
              <a:rPr lang="en-US" dirty="0" smtClean="0"/>
            </a:br>
            <a:r>
              <a:rPr lang="en-US" dirty="0" smtClean="0"/>
              <a:t>Transaction Systems on </a:t>
            </a:r>
            <a:br>
              <a:rPr lang="en-US" dirty="0" smtClean="0"/>
            </a:br>
            <a:r>
              <a:rPr lang="en-US" dirty="0" smtClean="0"/>
              <a:t>SQL Server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1639664"/>
            <a:ext cx="9144000" cy="754025"/>
          </a:xfrm>
        </p:spPr>
        <p:txBody>
          <a:bodyPr/>
          <a:lstStyle/>
          <a:p>
            <a:r>
              <a:rPr lang="en-US" dirty="0" smtClean="0"/>
              <a:t>Bill Graziano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20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trike="sngStrike" dirty="0" smtClean="0"/>
              <a:t>Production Database!</a:t>
            </a:r>
          </a:p>
          <a:p>
            <a:r>
              <a:rPr lang="en-US" dirty="0" smtClean="0"/>
              <a:t>Availability Group Replica</a:t>
            </a:r>
          </a:p>
          <a:p>
            <a:pPr lvl="1"/>
            <a:r>
              <a:rPr lang="en-US" dirty="0" smtClean="0"/>
              <a:t>Shift read queries to a synchronous read-only replica</a:t>
            </a:r>
          </a:p>
          <a:p>
            <a:r>
              <a:rPr lang="en-US" dirty="0" smtClean="0"/>
              <a:t>Replication</a:t>
            </a:r>
          </a:p>
          <a:p>
            <a:pPr lvl="1"/>
            <a:r>
              <a:rPr lang="en-US" dirty="0" smtClean="0"/>
              <a:t>Subset of the data</a:t>
            </a:r>
          </a:p>
          <a:p>
            <a:pPr lvl="1"/>
            <a:r>
              <a:rPr lang="en-US" dirty="0" smtClean="0"/>
              <a:t>More indexes than production</a:t>
            </a:r>
          </a:p>
          <a:p>
            <a:pPr lvl="1"/>
            <a:r>
              <a:rPr lang="en-US" dirty="0" smtClean="0"/>
              <a:t>Use RCSI</a:t>
            </a:r>
          </a:p>
          <a:p>
            <a:pPr lvl="1"/>
            <a:r>
              <a:rPr lang="en-US" dirty="0" smtClean="0"/>
              <a:t>Add a table updated every minute with a timestamp</a:t>
            </a:r>
          </a:p>
          <a:p>
            <a:r>
              <a:rPr lang="en-US" dirty="0" smtClean="0"/>
              <a:t>Data Warehouse</a:t>
            </a:r>
          </a:p>
          <a:p>
            <a:pPr lvl="1"/>
            <a:r>
              <a:rPr lang="en-US" dirty="0" smtClean="0"/>
              <a:t>Specialized data structures for reporting</a:t>
            </a:r>
          </a:p>
          <a:p>
            <a:pPr lvl="1"/>
            <a:r>
              <a:rPr lang="en-US" dirty="0" smtClean="0"/>
              <a:t>Can be near-real time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0249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Query Plan Stability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Keep statistics up to date</a:t>
            </a:r>
          </a:p>
          <a:p>
            <a:r>
              <a:rPr lang="en-US" dirty="0" smtClean="0"/>
              <a:t>Prefer stored procedures</a:t>
            </a:r>
          </a:p>
          <a:p>
            <a:r>
              <a:rPr lang="en-US" dirty="0" smtClean="0"/>
              <a:t>Plan Guides over index hints</a:t>
            </a:r>
          </a:p>
          <a:p>
            <a:r>
              <a:rPr lang="en-US" dirty="0" smtClean="0"/>
              <a:t>Be aware of parameter sniffing</a:t>
            </a:r>
          </a:p>
          <a:p>
            <a:pPr lvl="1"/>
            <a:r>
              <a:rPr lang="en-US" dirty="0" smtClean="0"/>
              <a:t>OPTION RECOMPILE and OPTIMIZE FOR</a:t>
            </a:r>
          </a:p>
          <a:p>
            <a:pPr lvl="1"/>
            <a:r>
              <a:rPr lang="en-US" dirty="0" smtClean="0"/>
              <a:t>Especially around date parameters</a:t>
            </a:r>
          </a:p>
          <a:p>
            <a:r>
              <a:rPr lang="en-US" dirty="0" smtClean="0"/>
              <a:t>Regular traces can capture run times</a:t>
            </a:r>
          </a:p>
          <a:p>
            <a:r>
              <a:rPr lang="en-US" dirty="0" smtClean="0"/>
              <a:t>DMVs to look at most run queries</a:t>
            </a:r>
          </a:p>
          <a:p>
            <a:r>
              <a:rPr lang="en-US" dirty="0" smtClean="0"/>
              <a:t>Dynamic SQL for good query plans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6001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SQL like it’s NoSQL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Adding </a:t>
            </a:r>
            <a:r>
              <a:rPr lang="en-US" dirty="0" smtClean="0"/>
              <a:t>column with NOT NULL DEFAULT is a meta data change</a:t>
            </a:r>
          </a:p>
          <a:p>
            <a:r>
              <a:rPr lang="en-US" dirty="0" smtClean="0"/>
              <a:t>Changing data types is HARD</a:t>
            </a:r>
          </a:p>
          <a:p>
            <a:pPr lvl="1"/>
            <a:r>
              <a:rPr lang="en-US" dirty="0" smtClean="0"/>
              <a:t>INT -&gt; BIGINT</a:t>
            </a:r>
          </a:p>
          <a:p>
            <a:r>
              <a:rPr lang="en-US" dirty="0" smtClean="0"/>
              <a:t>Store schema-less data in XML or key-value tables</a:t>
            </a:r>
          </a:p>
          <a:p>
            <a:pPr lvl="1"/>
            <a:r>
              <a:rPr lang="en-US" dirty="0" smtClean="0"/>
              <a:t>JSON in SQL Server 2016</a:t>
            </a:r>
          </a:p>
          <a:p>
            <a:r>
              <a:rPr lang="en-US" dirty="0" smtClean="0"/>
              <a:t>Availability Groups and Replication support adding and removing columns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23866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Asynchronously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9999" y="1825625"/>
            <a:ext cx="6209949" cy="4351338"/>
          </a:xfrm>
        </p:spPr>
        <p:txBody>
          <a:bodyPr/>
          <a:lstStyle/>
          <a:p>
            <a:r>
              <a:rPr lang="en-US" dirty="0" smtClean="0"/>
              <a:t>Table as Queue</a:t>
            </a:r>
          </a:p>
          <a:p>
            <a:r>
              <a:rPr lang="en-US" dirty="0" smtClean="0"/>
              <a:t>Service Broker</a:t>
            </a:r>
          </a:p>
          <a:p>
            <a:r>
              <a:rPr lang="en-US" dirty="0" smtClean="0"/>
              <a:t>Change Tracking</a:t>
            </a:r>
          </a:p>
          <a:p>
            <a:pPr lvl="1"/>
            <a:r>
              <a:rPr lang="en-US" dirty="0" smtClean="0"/>
              <a:t>Change Data Capture</a:t>
            </a:r>
          </a:p>
          <a:p>
            <a:r>
              <a:rPr lang="en-US" dirty="0" smtClean="0"/>
              <a:t>Custom change tracking</a:t>
            </a:r>
          </a:p>
          <a:p>
            <a:r>
              <a:rPr lang="en-US" dirty="0" smtClean="0"/>
              <a:t>Hourly job -&gt; 10 minute job -&gt; 1 minute job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665475" y="1690688"/>
            <a:ext cx="3595857" cy="415498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6600" b="1" cap="none" spc="0" dirty="0" smtClean="0">
                <a:ln/>
                <a:solidFill>
                  <a:srgbClr val="00B0F0"/>
                </a:solidFill>
                <a:effectLst/>
              </a:rPr>
              <a:t>Process </a:t>
            </a:r>
          </a:p>
          <a:p>
            <a:pPr algn="ctr"/>
            <a:r>
              <a:rPr lang="en-US" sz="6600" b="1" cap="none" spc="0" dirty="0" smtClean="0">
                <a:ln/>
                <a:solidFill>
                  <a:srgbClr val="00B0F0"/>
                </a:solidFill>
                <a:effectLst/>
              </a:rPr>
              <a:t>Faster!</a:t>
            </a:r>
          </a:p>
          <a:p>
            <a:pPr algn="ctr"/>
            <a:r>
              <a:rPr lang="en-US" sz="6600" b="1" dirty="0" smtClean="0">
                <a:ln/>
                <a:solidFill>
                  <a:srgbClr val="FFFF00"/>
                </a:solidFill>
              </a:rPr>
              <a:t>Less </a:t>
            </a:r>
          </a:p>
          <a:p>
            <a:pPr algn="ctr"/>
            <a:r>
              <a:rPr lang="en-US" sz="6600" b="1" dirty="0" smtClean="0">
                <a:ln/>
                <a:solidFill>
                  <a:srgbClr val="FFFF00"/>
                </a:solidFill>
              </a:rPr>
              <a:t>Blocking!</a:t>
            </a:r>
            <a:endParaRPr lang="en-US" sz="6600" b="1" cap="none" spc="0" dirty="0">
              <a:ln/>
              <a:solidFill>
                <a:srgbClr val="FFFF00"/>
              </a:solidFill>
              <a:effectLst/>
            </a:endParaRPr>
          </a:p>
        </p:txBody>
      </p:sp>
      <p:sp>
        <p:nvSpPr>
          <p:cNvPr id="6" name="12-Point Star 5"/>
          <p:cNvSpPr/>
          <p:nvPr/>
        </p:nvSpPr>
        <p:spPr>
          <a:xfrm rot="20013457">
            <a:off x="3861987" y="5070992"/>
            <a:ext cx="2453139" cy="1549360"/>
          </a:xfrm>
          <a:prstGeom prst="star12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Demo!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028907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T-SQL Tricks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Consider SEQUENCEs over IDENTITY</a:t>
            </a:r>
          </a:p>
          <a:p>
            <a:pPr lvl="1"/>
            <a:r>
              <a:rPr lang="en-US" dirty="0" smtClean="0"/>
              <a:t>Get the value before the INSERT</a:t>
            </a:r>
          </a:p>
          <a:p>
            <a:pPr lvl="1"/>
            <a:r>
              <a:rPr lang="en-US" dirty="0" smtClean="0"/>
              <a:t>Multiple tables share a sequence</a:t>
            </a:r>
          </a:p>
          <a:p>
            <a:r>
              <a:rPr lang="en-US" dirty="0" smtClean="0"/>
              <a:t>Use the OUTPUT clause</a:t>
            </a:r>
          </a:p>
          <a:p>
            <a:r>
              <a:rPr lang="en-US" dirty="0" smtClean="0"/>
              <a:t>Process small batches or in loops</a:t>
            </a:r>
          </a:p>
          <a:p>
            <a:pPr lvl="1"/>
            <a:r>
              <a:rPr lang="en-US" b="1" dirty="0" smtClean="0"/>
              <a:t>Read-Only </a:t>
            </a:r>
            <a:r>
              <a:rPr lang="en-US" dirty="0" smtClean="0"/>
              <a:t>Cursors!</a:t>
            </a:r>
          </a:p>
          <a:p>
            <a:pPr lvl="1"/>
            <a:endParaRPr lang="en-US" dirty="0"/>
          </a:p>
        </p:txBody>
      </p:sp>
      <p:sp>
        <p:nvSpPr>
          <p:cNvPr id="4" name="12-Point Star 3"/>
          <p:cNvSpPr/>
          <p:nvPr/>
        </p:nvSpPr>
        <p:spPr>
          <a:xfrm rot="1328679">
            <a:off x="7427526" y="2840430"/>
            <a:ext cx="3396959" cy="2582663"/>
          </a:xfrm>
          <a:prstGeom prst="star12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Demo!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078381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Client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0000" y="1825624"/>
            <a:ext cx="10233800" cy="4613275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FFFF00"/>
                </a:solidFill>
              </a:rPr>
              <a:t>CACHE!</a:t>
            </a:r>
          </a:p>
          <a:p>
            <a:r>
              <a:rPr lang="en-US" dirty="0" smtClean="0"/>
              <a:t>Use connection pooling</a:t>
            </a:r>
          </a:p>
          <a:p>
            <a:r>
              <a:rPr lang="en-US" dirty="0" smtClean="0"/>
              <a:t>Multiple connection strings</a:t>
            </a:r>
          </a:p>
          <a:p>
            <a:pPr lvl="1"/>
            <a:r>
              <a:rPr lang="en-US" dirty="0" smtClean="0"/>
              <a:t>Production</a:t>
            </a:r>
          </a:p>
          <a:p>
            <a:pPr lvl="1"/>
            <a:r>
              <a:rPr lang="en-US" dirty="0" smtClean="0"/>
              <a:t>Read-Only – Synchronous replica</a:t>
            </a:r>
          </a:p>
          <a:p>
            <a:pPr lvl="1"/>
            <a:r>
              <a:rPr lang="en-US" dirty="0" smtClean="0"/>
              <a:t>Reporting – Asynchronous replica or schema identical replication</a:t>
            </a:r>
          </a:p>
          <a:p>
            <a:r>
              <a:rPr lang="en-US" dirty="0" smtClean="0"/>
              <a:t>Set the Application Name in the connection string</a:t>
            </a:r>
          </a:p>
          <a:p>
            <a:r>
              <a:rPr lang="en-US" dirty="0" smtClean="0"/>
              <a:t>Use small transactions</a:t>
            </a:r>
          </a:p>
        </p:txBody>
      </p:sp>
    </p:spTree>
    <p:extLst>
      <p:ext uri="{BB962C8B-B14F-4D97-AF65-F5344CB8AC3E}">
        <p14:creationId xmlns:p14="http://schemas.microsoft.com/office/powerpoint/2010/main" val="2724127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In-Memory OLTP (</a:t>
            </a:r>
            <a:r>
              <a:rPr lang="en-US" dirty="0" err="1" smtClean="0"/>
              <a:t>Hekaton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Lock-free, latch-free fast super-fast relational tables w/natively compiled stored procedures</a:t>
            </a:r>
          </a:p>
          <a:p>
            <a:r>
              <a:rPr lang="en-US" dirty="0"/>
              <a:t>1</a:t>
            </a:r>
            <a:r>
              <a:rPr lang="en-US" dirty="0" smtClean="0"/>
              <a:t>0x performance increase is easy, 30x is </a:t>
            </a:r>
            <a:r>
              <a:rPr lang="en-US" dirty="0" err="1" smtClean="0"/>
              <a:t>acheiveable</a:t>
            </a:r>
            <a:endParaRPr lang="en-US" dirty="0" smtClean="0"/>
          </a:p>
          <a:p>
            <a:r>
              <a:rPr lang="en-US" dirty="0" smtClean="0"/>
              <a:t>Capacity is roughly 250GB (which needs 512GB RAM)</a:t>
            </a:r>
          </a:p>
          <a:p>
            <a:r>
              <a:rPr lang="en-US" dirty="0" smtClean="0"/>
              <a:t>Many, many limitations…</a:t>
            </a:r>
          </a:p>
          <a:p>
            <a:r>
              <a:rPr lang="en-US" dirty="0" smtClean="0"/>
              <a:t>Use cases</a:t>
            </a:r>
          </a:p>
          <a:p>
            <a:pPr lvl="1"/>
            <a:r>
              <a:rPr lang="en-US" dirty="0" smtClean="0"/>
              <a:t>Session state</a:t>
            </a:r>
          </a:p>
          <a:p>
            <a:pPr lvl="1"/>
            <a:r>
              <a:rPr lang="en-US" dirty="0" smtClean="0"/>
              <a:t>Poker hands </a:t>
            </a:r>
            <a:r>
              <a:rPr lang="en-US" dirty="0" smtClean="0">
                <a:sym typeface="Wingdings" panose="05000000000000000000" pitchFamily="2" charset="2"/>
              </a:rPr>
              <a:t>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Write intensive logging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Transaction logging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Improving in SQL Server 2016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5466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for the Future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Archive, Archive, Archive!</a:t>
            </a:r>
          </a:p>
          <a:p>
            <a:pPr lvl="1"/>
            <a:r>
              <a:rPr lang="en-US" dirty="0" smtClean="0"/>
              <a:t>Design around your data retention.  Enforce it now!</a:t>
            </a:r>
          </a:p>
          <a:p>
            <a:r>
              <a:rPr lang="en-US" dirty="0" smtClean="0"/>
              <a:t>Plan a maintenance window</a:t>
            </a:r>
          </a:p>
          <a:p>
            <a:r>
              <a:rPr lang="en-US" dirty="0" smtClean="0"/>
              <a:t>Upgrades at half-life</a:t>
            </a:r>
          </a:p>
          <a:p>
            <a:pPr lvl="1"/>
            <a:r>
              <a:rPr lang="en-US" dirty="0" smtClean="0"/>
              <a:t>Initial purchase is half CPU and RAM</a:t>
            </a:r>
          </a:p>
          <a:p>
            <a:r>
              <a:rPr lang="en-US" dirty="0" smtClean="0"/>
              <a:t>Availability Groups allow </a:t>
            </a:r>
            <a:r>
              <a:rPr lang="en-US" smtClean="0"/>
              <a:t>different </a:t>
            </a:r>
            <a:r>
              <a:rPr lang="en-US" smtClean="0"/>
              <a:t>hardware</a:t>
            </a: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590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Monitoring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Capture the “Business Transaction” duration</a:t>
            </a:r>
          </a:p>
          <a:p>
            <a:r>
              <a:rPr lang="en-US" dirty="0" smtClean="0"/>
              <a:t>Traces for &gt; 500K Reads and Duration &gt; 1 second</a:t>
            </a:r>
          </a:p>
          <a:p>
            <a:r>
              <a:rPr lang="en-US" dirty="0" smtClean="0"/>
              <a:t>Run and analyze traces regularly</a:t>
            </a:r>
          </a:p>
          <a:p>
            <a:r>
              <a:rPr lang="en-US" dirty="0" smtClean="0"/>
              <a:t>Alerting for blocking</a:t>
            </a:r>
          </a:p>
          <a:p>
            <a:r>
              <a:rPr lang="en-US" dirty="0" smtClean="0"/>
              <a:t>Monitor lock waits, WRITELOG waits, Page Latch IO waits</a:t>
            </a:r>
          </a:p>
          <a:p>
            <a:r>
              <a:rPr lang="en-US" dirty="0" smtClean="0"/>
              <a:t>Event Tracking for DDL events</a:t>
            </a:r>
          </a:p>
          <a:p>
            <a:r>
              <a:rPr lang="en-US" dirty="0" smtClean="0"/>
              <a:t>Extended Events for exceptions (</a:t>
            </a:r>
            <a:r>
              <a:rPr lang="en-US" dirty="0" err="1" smtClean="0"/>
              <a:t>Github</a:t>
            </a:r>
            <a:r>
              <a:rPr lang="en-US" dirty="0" smtClean="0"/>
              <a:t>: </a:t>
            </a:r>
            <a:r>
              <a:rPr lang="en-US" dirty="0" err="1" smtClean="0"/>
              <a:t>billgraziano</a:t>
            </a:r>
            <a:r>
              <a:rPr lang="en-US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74865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 for Shards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Think about a </a:t>
            </a:r>
            <a:r>
              <a:rPr lang="en-US" i="1" dirty="0" smtClean="0"/>
              <a:t>Transaction Identifier </a:t>
            </a:r>
            <a:r>
              <a:rPr lang="en-US" dirty="0" smtClean="0"/>
              <a:t>that has multiple components</a:t>
            </a:r>
          </a:p>
          <a:p>
            <a:pPr lvl="1"/>
            <a:r>
              <a:rPr lang="en-US" dirty="0" smtClean="0"/>
              <a:t>Version (8 bits)</a:t>
            </a:r>
          </a:p>
          <a:p>
            <a:pPr lvl="1"/>
            <a:r>
              <a:rPr lang="en-US" dirty="0" smtClean="0"/>
              <a:t>Server Identifier (8 bits)</a:t>
            </a:r>
            <a:endParaRPr lang="en-US" dirty="0"/>
          </a:p>
          <a:p>
            <a:pPr lvl="1"/>
            <a:r>
              <a:rPr lang="en-US" dirty="0" smtClean="0"/>
              <a:t>Time or date stamp (16 bits)</a:t>
            </a:r>
          </a:p>
          <a:p>
            <a:pPr lvl="1"/>
            <a:r>
              <a:rPr lang="en-US" dirty="0" smtClean="0"/>
              <a:t>Sequence (32 bits)</a:t>
            </a:r>
          </a:p>
          <a:p>
            <a:pPr lvl="1"/>
            <a:r>
              <a:rPr lang="en-US" dirty="0" smtClean="0"/>
              <a:t>Computed column?</a:t>
            </a:r>
          </a:p>
          <a:p>
            <a:r>
              <a:rPr lang="en-US" dirty="0" smtClean="0"/>
              <a:t>How do you push configuration to each database?</a:t>
            </a:r>
          </a:p>
          <a:p>
            <a:r>
              <a:rPr lang="en-US" dirty="0" smtClean="0"/>
              <a:t>How do you process refunds?</a:t>
            </a:r>
          </a:p>
          <a:p>
            <a:r>
              <a:rPr lang="en-US" dirty="0" smtClean="0"/>
              <a:t>Lots already written</a:t>
            </a:r>
          </a:p>
          <a:p>
            <a:pPr lvl="1"/>
            <a:r>
              <a:rPr lang="en-US" dirty="0" smtClean="0"/>
              <a:t>Start with Twitter’s Snowflake</a:t>
            </a:r>
          </a:p>
        </p:txBody>
      </p:sp>
    </p:spTree>
    <p:extLst>
      <p:ext uri="{BB962C8B-B14F-4D97-AF65-F5344CB8AC3E}">
        <p14:creationId xmlns:p14="http://schemas.microsoft.com/office/powerpoint/2010/main" val="3312975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did you start?</a:t>
            </a:r>
            <a:endParaRPr lang="en-US" dirty="0"/>
          </a:p>
        </p:txBody>
      </p:sp>
      <p:pic>
        <p:nvPicPr>
          <p:cNvPr id="1028" name="Picture 4" descr="421enterprise.jpg (359×437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684" y="1927632"/>
            <a:ext cx="1378901" cy="1678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002.gif (425×335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0081" y="1927632"/>
            <a:ext cx="2151743" cy="1678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20110910204132.gif (148×148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6493" y="1927632"/>
            <a:ext cx="1678496" cy="1678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51T4XN70HCL._SS500_.jpg (500×500)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9102" y="1920684"/>
            <a:ext cx="1685444" cy="1685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IC128101.gif (640×239)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8659" y="1920684"/>
            <a:ext cx="3596286" cy="1685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Microsoft-SQL-Server-2005-Logo.gif (216×98)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684" y="4427692"/>
            <a:ext cx="2696544" cy="1331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sql_server_2008_logo.png (630×394)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921" y="4427692"/>
            <a:ext cx="2128378" cy="1425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Microsoft SQL Server 2012 CTE Solutions.jpg (600×193)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0716" y="4427693"/>
            <a:ext cx="3744242" cy="1425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sql-server-2014.gif (330×209)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0375" y="4427692"/>
            <a:ext cx="1914570" cy="1425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4112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Leftovers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separate database for staging</a:t>
            </a:r>
          </a:p>
          <a:p>
            <a:pPr lvl="1"/>
            <a:r>
              <a:rPr lang="en-US" dirty="0" smtClean="0"/>
              <a:t>Push final values into production concurrently</a:t>
            </a:r>
          </a:p>
          <a:p>
            <a:r>
              <a:rPr lang="en-US" dirty="0" smtClean="0"/>
              <a:t>Reduce linked servers</a:t>
            </a:r>
          </a:p>
          <a:p>
            <a:pPr lvl="1"/>
            <a:r>
              <a:rPr lang="en-US" dirty="0" smtClean="0"/>
              <a:t>Can generate crazy query plans and unexpected SQL</a:t>
            </a:r>
          </a:p>
          <a:p>
            <a:r>
              <a:rPr lang="en-US" dirty="0" smtClean="0"/>
              <a:t>Audit configuration changes</a:t>
            </a:r>
          </a:p>
          <a:p>
            <a:pPr lvl="1"/>
            <a:r>
              <a:rPr lang="en-US" dirty="0" smtClean="0"/>
              <a:t>Commonly triggers</a:t>
            </a:r>
          </a:p>
          <a:p>
            <a:pPr lvl="1"/>
            <a:r>
              <a:rPr lang="en-US" dirty="0" smtClean="0"/>
              <a:t>SQL Server 2016 offers temporal tables</a:t>
            </a:r>
          </a:p>
          <a:p>
            <a:r>
              <a:rPr lang="en-US" dirty="0" smtClean="0"/>
              <a:t>Test harness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4053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27301" y="3267670"/>
            <a:ext cx="57631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rgbClr val="FFFF00"/>
                </a:solidFill>
              </a:rPr>
              <a:t>billg@scalesql.com</a:t>
            </a:r>
            <a:endParaRPr lang="en-US" sz="5400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89636" y="4191000"/>
            <a:ext cx="66007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www.ScaleSql.com/presentations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92D050"/>
                </a:solidFill>
              </a:rPr>
              <a:t>THANK YOU!</a:t>
            </a:r>
            <a:endParaRPr lang="en-US" sz="6600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75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Scenario: You’ve just been hired…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Process 100 “Business” Transactions per Second</a:t>
            </a:r>
          </a:p>
          <a:p>
            <a:r>
              <a:rPr lang="en-US" dirty="0" smtClean="0"/>
              <a:t>Keep the average latency under 100ms…</a:t>
            </a:r>
          </a:p>
          <a:p>
            <a:r>
              <a:rPr lang="en-US" dirty="0" smtClean="0"/>
              <a:t>and the 99.9</a:t>
            </a:r>
            <a:r>
              <a:rPr lang="en-US" baseline="30000" dirty="0" smtClean="0"/>
              <a:t>th</a:t>
            </a:r>
            <a:r>
              <a:rPr lang="en-US" dirty="0" smtClean="0"/>
              <a:t> percentile latency under 500ms</a:t>
            </a:r>
          </a:p>
          <a:p>
            <a:endParaRPr lang="en-US" dirty="0"/>
          </a:p>
          <a:p>
            <a:r>
              <a:rPr lang="en-US" dirty="0" smtClean="0"/>
              <a:t>Limitations</a:t>
            </a:r>
          </a:p>
          <a:p>
            <a:pPr lvl="1"/>
            <a:r>
              <a:rPr lang="en-US" dirty="0" smtClean="0"/>
              <a:t>Need to process on a single box</a:t>
            </a:r>
          </a:p>
          <a:p>
            <a:pPr lvl="1"/>
            <a:r>
              <a:rPr lang="en-US" dirty="0"/>
              <a:t>Each transaction is 20-25 SQL </a:t>
            </a:r>
            <a:r>
              <a:rPr lang="en-US" dirty="0" smtClean="0"/>
              <a:t>statements</a:t>
            </a:r>
          </a:p>
          <a:p>
            <a:pPr lvl="1"/>
            <a:r>
              <a:rPr lang="en-US" dirty="0" smtClean="0"/>
              <a:t>You get to pick the hardware … but with a budget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4924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SQL Server 2014 Enterprise Edition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0000" y="1825626"/>
            <a:ext cx="10233800" cy="3368674"/>
          </a:xfrm>
        </p:spPr>
        <p:txBody>
          <a:bodyPr/>
          <a:lstStyle/>
          <a:p>
            <a:r>
              <a:rPr lang="en-US" dirty="0" smtClean="0"/>
              <a:t>$12,000 for a 2 core license pack</a:t>
            </a:r>
          </a:p>
          <a:p>
            <a:pPr lvl="1"/>
            <a:r>
              <a:rPr lang="en-US" dirty="0" smtClean="0"/>
              <a:t>$200/month for two cores over five years</a:t>
            </a:r>
          </a:p>
          <a:p>
            <a:pPr lvl="1"/>
            <a:r>
              <a:rPr lang="en-US" dirty="0" smtClean="0"/>
              <a:t>$800/month for eight cores over five years</a:t>
            </a:r>
          </a:p>
          <a:p>
            <a:r>
              <a:rPr lang="en-US" dirty="0" smtClean="0"/>
              <a:t>Standard Edition limited to 16 cores and 128GB of RAM</a:t>
            </a:r>
          </a:p>
          <a:p>
            <a:r>
              <a:rPr lang="en-US" dirty="0" smtClean="0"/>
              <a:t>Focus on frequency optimized chips up to 8 cores</a:t>
            </a:r>
          </a:p>
          <a:p>
            <a:r>
              <a:rPr lang="en-US" dirty="0" smtClean="0"/>
              <a:t>Things I like: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20000" y="4769971"/>
            <a:ext cx="9658266" cy="1569660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Read-Committed Snapshot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Availability Groups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Hot-add memory and CPU in VMs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Online Index Rebuild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Meta data schema changes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Plan Guides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8184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 Committed Snapshot Isolation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Writers block Writers.  </a:t>
            </a:r>
          </a:p>
          <a:p>
            <a:r>
              <a:rPr lang="en-US" dirty="0" smtClean="0"/>
              <a:t>Readers don’t take read locks.</a:t>
            </a:r>
          </a:p>
          <a:p>
            <a:r>
              <a:rPr lang="en-US" dirty="0" smtClean="0"/>
              <a:t>Requires different coding practices</a:t>
            </a:r>
          </a:p>
          <a:p>
            <a:r>
              <a:rPr lang="en-US" dirty="0" smtClean="0"/>
              <a:t>Generates additional I/O to keep Version Store in </a:t>
            </a:r>
            <a:r>
              <a:rPr lang="en-US" dirty="0" err="1" smtClean="0"/>
              <a:t>tempdb</a:t>
            </a:r>
            <a:endParaRPr lang="en-US" dirty="0" smtClean="0"/>
          </a:p>
          <a:p>
            <a:r>
              <a:rPr lang="en-US" dirty="0" smtClean="0"/>
              <a:t>Can be enabled for existing workloads but best to start from scratch</a:t>
            </a:r>
          </a:p>
          <a:p>
            <a:endParaRPr lang="en-US" dirty="0"/>
          </a:p>
        </p:txBody>
      </p:sp>
      <p:sp>
        <p:nvSpPr>
          <p:cNvPr id="4" name="12-Point Star 3"/>
          <p:cNvSpPr/>
          <p:nvPr/>
        </p:nvSpPr>
        <p:spPr>
          <a:xfrm rot="2397239">
            <a:off x="8784261" y="4701812"/>
            <a:ext cx="2453139" cy="1549360"/>
          </a:xfrm>
          <a:prstGeom prst="star12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Demo!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527131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1122742" cy="1325563"/>
          </a:xfrm>
        </p:spPr>
        <p:txBody>
          <a:bodyPr>
            <a:normAutofit/>
          </a:bodyPr>
          <a:lstStyle/>
          <a:p>
            <a:r>
              <a:rPr lang="en-US" dirty="0" smtClean="0"/>
              <a:t>High Availability &amp; Disaster Recovery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Log Shipping</a:t>
            </a:r>
          </a:p>
          <a:p>
            <a:pPr lvl="1"/>
            <a:r>
              <a:rPr lang="en-US" dirty="0" smtClean="0"/>
              <a:t>Very manual and lots of lag</a:t>
            </a:r>
          </a:p>
          <a:p>
            <a:r>
              <a:rPr lang="en-US" dirty="0" smtClean="0"/>
              <a:t>Clustering</a:t>
            </a:r>
          </a:p>
          <a:p>
            <a:pPr lvl="1"/>
            <a:r>
              <a:rPr lang="en-US" dirty="0" smtClean="0"/>
              <a:t>Challenging outside one data center</a:t>
            </a:r>
          </a:p>
          <a:p>
            <a:r>
              <a:rPr lang="en-US" dirty="0" smtClean="0"/>
              <a:t>Mirroring</a:t>
            </a:r>
          </a:p>
          <a:p>
            <a:pPr lvl="1"/>
            <a:r>
              <a:rPr lang="en-US" dirty="0" smtClean="0"/>
              <a:t>Limited options to use the mirror</a:t>
            </a:r>
          </a:p>
          <a:p>
            <a:pPr lvl="1"/>
            <a:r>
              <a:rPr lang="en-US" dirty="0" smtClean="0"/>
              <a:t>Single mirror</a:t>
            </a:r>
          </a:p>
          <a:p>
            <a:r>
              <a:rPr lang="en-US" dirty="0" smtClean="0"/>
              <a:t>Availability Groups</a:t>
            </a:r>
          </a:p>
        </p:txBody>
      </p:sp>
    </p:spTree>
    <p:extLst>
      <p:ext uri="{BB962C8B-B14F-4D97-AF65-F5344CB8AC3E}">
        <p14:creationId xmlns:p14="http://schemas.microsoft.com/office/powerpoint/2010/main" val="2976824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Availability 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9999" y="1825625"/>
            <a:ext cx="4775975" cy="4351338"/>
          </a:xfrm>
        </p:spPr>
        <p:txBody>
          <a:bodyPr/>
          <a:lstStyle/>
          <a:p>
            <a:r>
              <a:rPr lang="en-US" dirty="0"/>
              <a:t>Shared </a:t>
            </a:r>
            <a:r>
              <a:rPr lang="en-US" dirty="0" smtClean="0"/>
              <a:t>nothing</a:t>
            </a:r>
          </a:p>
          <a:p>
            <a:pPr lvl="1"/>
            <a:r>
              <a:rPr lang="en-US" dirty="0" smtClean="0"/>
              <a:t>Each node has the database</a:t>
            </a:r>
            <a:endParaRPr lang="en-US" dirty="0"/>
          </a:p>
          <a:p>
            <a:r>
              <a:rPr lang="en-US" dirty="0"/>
              <a:t>Multi-subnet </a:t>
            </a:r>
            <a:r>
              <a:rPr lang="en-US" dirty="0" smtClean="0"/>
              <a:t>Listeners</a:t>
            </a:r>
            <a:endParaRPr lang="en-US" dirty="0"/>
          </a:p>
          <a:p>
            <a:r>
              <a:rPr lang="en-US" dirty="0" smtClean="0"/>
              <a:t>Up to eight readable replicas</a:t>
            </a:r>
          </a:p>
          <a:p>
            <a:r>
              <a:rPr lang="en-US" dirty="0" smtClean="0"/>
              <a:t>Automatic failover</a:t>
            </a:r>
          </a:p>
          <a:p>
            <a:r>
              <a:rPr lang="en-US" dirty="0" smtClean="0"/>
              <a:t>Fail databases together</a:t>
            </a:r>
          </a:p>
          <a:p>
            <a:r>
              <a:rPr lang="en-US" dirty="0" smtClean="0"/>
              <a:t>Route reads to a replica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26" name="Picture 2" descr="http://blogs.technet.com/cfs-file.ashx/__key/communityserver-blogs-components-weblogfiles/00-00-01-02-56-metablogapi/image_5F00_310A304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5975" y="1825625"/>
            <a:ext cx="6010275" cy="4086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103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SSD: Getting Cheaper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4055" y="5142520"/>
            <a:ext cx="10233800" cy="1272577"/>
          </a:xfrm>
        </p:spPr>
        <p:txBody>
          <a:bodyPr/>
          <a:lstStyle/>
          <a:p>
            <a:r>
              <a:rPr lang="en-US" dirty="0" err="1" smtClean="0"/>
              <a:t>tempdb</a:t>
            </a:r>
            <a:r>
              <a:rPr lang="en-US" dirty="0" smtClean="0"/>
              <a:t> should be on SSD for RCSI</a:t>
            </a:r>
          </a:p>
          <a:p>
            <a:r>
              <a:rPr lang="en-US" dirty="0" smtClean="0"/>
              <a:t>Use SSD drives for buffer pool in SQL Server 2014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2591501"/>
              </p:ext>
            </p:extLst>
          </p:nvPr>
        </p:nvGraphicFramePr>
        <p:xfrm>
          <a:off x="1408354" y="1666862"/>
          <a:ext cx="9310445" cy="18165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8246"/>
                <a:gridCol w="1469539"/>
                <a:gridCol w="1286361"/>
                <a:gridCol w="1790700"/>
                <a:gridCol w="1625599"/>
              </a:tblGrid>
              <a:tr h="55774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Storage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Cost </a:t>
                      </a:r>
                      <a:r>
                        <a:rPr lang="en-US" sz="2400" baseline="30000" dirty="0" smtClean="0"/>
                        <a:t>(1)</a:t>
                      </a:r>
                      <a:endParaRPr lang="en-US" sz="2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$ / GB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Read IOPS </a:t>
                      </a:r>
                      <a:r>
                        <a:rPr lang="en-US" sz="2400" baseline="30000" dirty="0" smtClean="0"/>
                        <a:t>(2)</a:t>
                      </a:r>
                      <a:endParaRPr lang="en-US" sz="2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$ / IOPS</a:t>
                      </a:r>
                      <a:endParaRPr lang="en-US" sz="2400" dirty="0"/>
                    </a:p>
                  </a:txBody>
                  <a:tcPr/>
                </a:tc>
              </a:tr>
              <a:tr h="55774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4TB</a:t>
                      </a:r>
                      <a:r>
                        <a:rPr lang="en-US" sz="2400" baseline="0" dirty="0" smtClean="0"/>
                        <a:t> 15K SAS in RAID10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$8,000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$2.00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~ 4,200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$1.90</a:t>
                      </a:r>
                      <a:endParaRPr lang="en-US" sz="2400" dirty="0"/>
                    </a:p>
                  </a:txBody>
                  <a:tcPr/>
                </a:tc>
              </a:tr>
              <a:tr h="55774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4TB SSD SAS </a:t>
                      </a:r>
                      <a:r>
                        <a:rPr lang="en-US" sz="2400" smtClean="0"/>
                        <a:t>in RAID5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$18,000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$4.50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~</a:t>
                      </a:r>
                      <a:r>
                        <a:rPr lang="en-US" sz="2400" baseline="0" dirty="0" smtClean="0"/>
                        <a:t> 50,000+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$0.36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>
          <a:xfrm>
            <a:off x="1814755" y="3581060"/>
            <a:ext cx="8175811" cy="12725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en-US" sz="1800" dirty="0" smtClean="0"/>
              <a:t>Drive only costs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800" dirty="0" smtClean="0"/>
              <a:t>Assumes reads spread over both sides of mirror.  SSD IOPS rang from 30K to 100K plus per-drive.</a:t>
            </a:r>
          </a:p>
          <a:p>
            <a:pPr marL="514350" indent="-514350">
              <a:buFont typeface="+mj-lt"/>
              <a:buAutoNum type="arabicPeriod"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592450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 Design Hints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BIGINTs</a:t>
            </a:r>
          </a:p>
          <a:p>
            <a:r>
              <a:rPr lang="en-US" dirty="0" smtClean="0"/>
              <a:t>All tables should have a primary key that is a clustered index</a:t>
            </a:r>
          </a:p>
          <a:p>
            <a:pPr lvl="1"/>
            <a:r>
              <a:rPr lang="en-US" dirty="0" smtClean="0"/>
              <a:t>Unless you have a specific reason to break that rule</a:t>
            </a:r>
          </a:p>
          <a:p>
            <a:r>
              <a:rPr lang="en-US" dirty="0" smtClean="0"/>
              <a:t>Prefer stored procedures </a:t>
            </a:r>
          </a:p>
          <a:p>
            <a:r>
              <a:rPr lang="en-US" dirty="0" smtClean="0"/>
              <a:t>Remember indexed persisted computed columns</a:t>
            </a:r>
          </a:p>
          <a:p>
            <a:r>
              <a:rPr lang="en-US" dirty="0" smtClean="0"/>
              <a:t>Use schemas to group like permissions together</a:t>
            </a:r>
          </a:p>
          <a:p>
            <a:r>
              <a:rPr lang="en-US" dirty="0" smtClean="0"/>
              <a:t>Just enough indexes … but not too many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138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493</TotalTime>
  <Words>877</Words>
  <Application>Microsoft Office PowerPoint</Application>
  <PresentationFormat>Widescreen</PresentationFormat>
  <Paragraphs>189</Paragraphs>
  <Slides>21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Corbel</vt:lpstr>
      <vt:lpstr>Wingdings</vt:lpstr>
      <vt:lpstr>Depth</vt:lpstr>
      <vt:lpstr>Building Modern  Transaction Systems on  SQL Server</vt:lpstr>
      <vt:lpstr>When did you start?</vt:lpstr>
      <vt:lpstr>Scenario: You’ve just been hired…</vt:lpstr>
      <vt:lpstr>SQL Server 2014 Enterprise Edition</vt:lpstr>
      <vt:lpstr>Read Committed Snapshot Isolation</vt:lpstr>
      <vt:lpstr>High Availability &amp; Disaster Recovery</vt:lpstr>
      <vt:lpstr>Availability Groups</vt:lpstr>
      <vt:lpstr>SSD: Getting Cheaper</vt:lpstr>
      <vt:lpstr>Database Design Hints</vt:lpstr>
      <vt:lpstr>Reporting</vt:lpstr>
      <vt:lpstr>Query Plan Stability</vt:lpstr>
      <vt:lpstr>SQL like it’s NoSQL</vt:lpstr>
      <vt:lpstr>Process Asynchronously</vt:lpstr>
      <vt:lpstr>T-SQL Tricks</vt:lpstr>
      <vt:lpstr>Client Applications</vt:lpstr>
      <vt:lpstr>In-Memory OLTP (Hekaton)</vt:lpstr>
      <vt:lpstr>Planning for the Future</vt:lpstr>
      <vt:lpstr>Monitoring</vt:lpstr>
      <vt:lpstr>Plan for Shards</vt:lpstr>
      <vt:lpstr>Leftovers</vt:lpstr>
      <vt:lpstr>THANK YOU!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 Modern  Transaction Systems on  SQL Server</dc:title>
  <dc:creator>Bill Graziano</dc:creator>
  <cp:lastModifiedBy>Bill Graziano</cp:lastModifiedBy>
  <cp:revision>45</cp:revision>
  <cp:lastPrinted>2015-06-18T20:11:44Z</cp:lastPrinted>
  <dcterms:created xsi:type="dcterms:W3CDTF">2015-06-14T18:09:22Z</dcterms:created>
  <dcterms:modified xsi:type="dcterms:W3CDTF">2015-06-18T21:21:03Z</dcterms:modified>
</cp:coreProperties>
</file>