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4" r:id="rId1"/>
  </p:sldMasterIdLst>
  <p:notesMasterIdLst>
    <p:notesMasterId r:id="rId32"/>
  </p:notesMasterIdLst>
  <p:handoutMasterIdLst>
    <p:handoutMasterId r:id="rId33"/>
  </p:handoutMasterIdLst>
  <p:sldIdLst>
    <p:sldId id="265" r:id="rId2"/>
    <p:sldId id="303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305" r:id="rId21"/>
    <p:sldId id="294" r:id="rId22"/>
    <p:sldId id="295" r:id="rId23"/>
    <p:sldId id="296" r:id="rId24"/>
    <p:sldId id="304" r:id="rId25"/>
    <p:sldId id="306" r:id="rId26"/>
    <p:sldId id="274" r:id="rId27"/>
    <p:sldId id="276" r:id="rId28"/>
    <p:sldId id="297" r:id="rId29"/>
    <p:sldId id="301" r:id="rId30"/>
    <p:sldId id="302" r:id="rId31"/>
  </p:sldIdLst>
  <p:sldSz cx="9144000" cy="6858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  <a:srgbClr val="03557B"/>
    <a:srgbClr val="7EA053"/>
    <a:srgbClr val="0454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84218" autoAdjust="0"/>
  </p:normalViewPr>
  <p:slideViewPr>
    <p:cSldViewPr>
      <p:cViewPr varScale="1">
        <p:scale>
          <a:sx n="56" d="100"/>
          <a:sy n="56" d="100"/>
        </p:scale>
        <p:origin x="-102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516"/>
    </p:cViewPr>
  </p:notesTextViewPr>
  <p:sorterViewPr>
    <p:cViewPr>
      <p:scale>
        <a:sx n="100" d="100"/>
        <a:sy n="100" d="100"/>
      </p:scale>
      <p:origin x="0" y="3678"/>
    </p:cViewPr>
  </p:sorterViewPr>
  <p:notesViewPr>
    <p:cSldViewPr>
      <p:cViewPr varScale="1">
        <p:scale>
          <a:sx n="75" d="100"/>
          <a:sy n="75" d="100"/>
        </p:scale>
        <p:origin x="-1626" y="-90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1AB9A3-C735-4C74-8247-A71D8591339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A393BD2-4EE6-4EB2-BB52-DAA3BD4D09ED}">
      <dgm:prSet phldrT="[Text]"/>
      <dgm:spPr/>
      <dgm:t>
        <a:bodyPr/>
        <a:lstStyle/>
        <a:p>
          <a:r>
            <a:rPr lang="en-US" dirty="0" smtClean="0"/>
            <a:t>Query Text</a:t>
          </a:r>
          <a:endParaRPr lang="en-US" dirty="0"/>
        </a:p>
      </dgm:t>
    </dgm:pt>
    <dgm:pt modelId="{C097EE44-458E-4C54-9596-1871539852F7}" type="parTrans" cxnId="{68842F61-8AE3-4EB8-AA2F-2FB9552789EE}">
      <dgm:prSet/>
      <dgm:spPr/>
      <dgm:t>
        <a:bodyPr/>
        <a:lstStyle/>
        <a:p>
          <a:endParaRPr lang="en-US"/>
        </a:p>
      </dgm:t>
    </dgm:pt>
    <dgm:pt modelId="{C0BED362-F905-4B58-9E39-4BFAFC3196AD}" type="sibTrans" cxnId="{68842F61-8AE3-4EB8-AA2F-2FB9552789EE}">
      <dgm:prSet/>
      <dgm:spPr/>
      <dgm:t>
        <a:bodyPr/>
        <a:lstStyle/>
        <a:p>
          <a:endParaRPr lang="en-US"/>
        </a:p>
      </dgm:t>
    </dgm:pt>
    <dgm:pt modelId="{3845547E-0008-429E-986B-E63D0BC4AA41}">
      <dgm:prSet phldrT="[Text]"/>
      <dgm:spPr/>
      <dgm:t>
        <a:bodyPr/>
        <a:lstStyle/>
        <a:p>
          <a:r>
            <a:rPr lang="en-US" dirty="0" smtClean="0"/>
            <a:t>Compiled Query Plan</a:t>
          </a:r>
          <a:endParaRPr lang="en-US" dirty="0"/>
        </a:p>
      </dgm:t>
    </dgm:pt>
    <dgm:pt modelId="{5A8D85C7-B871-4802-B399-0E1906D786A6}" type="parTrans" cxnId="{E7F498CE-E22A-4D4B-A753-E26F13D4C11D}">
      <dgm:prSet/>
      <dgm:spPr/>
      <dgm:t>
        <a:bodyPr/>
        <a:lstStyle/>
        <a:p>
          <a:endParaRPr lang="en-US"/>
        </a:p>
      </dgm:t>
    </dgm:pt>
    <dgm:pt modelId="{C8A2AD6B-A413-4DA2-AFE7-DFFC0B2FC5E0}" type="sibTrans" cxnId="{E7F498CE-E22A-4D4B-A753-E26F13D4C11D}">
      <dgm:prSet/>
      <dgm:spPr/>
      <dgm:t>
        <a:bodyPr/>
        <a:lstStyle/>
        <a:p>
          <a:endParaRPr lang="en-US"/>
        </a:p>
      </dgm:t>
    </dgm:pt>
    <dgm:pt modelId="{DF07BA20-BCD9-4E53-AEE3-09A401FA52EB}">
      <dgm:prSet phldrT="[Text]"/>
      <dgm:spPr/>
      <dgm:t>
        <a:bodyPr/>
        <a:lstStyle/>
        <a:p>
          <a:r>
            <a:rPr lang="en-US" dirty="0" smtClean="0"/>
            <a:t>Execution Context</a:t>
          </a:r>
          <a:endParaRPr lang="en-US" dirty="0"/>
        </a:p>
      </dgm:t>
    </dgm:pt>
    <dgm:pt modelId="{CCF8DA9A-4FDA-4057-BFBA-28519D3E44CF}" type="parTrans" cxnId="{7220A4F8-B548-4EC5-999E-5AADD8FE9448}">
      <dgm:prSet/>
      <dgm:spPr/>
      <dgm:t>
        <a:bodyPr/>
        <a:lstStyle/>
        <a:p>
          <a:endParaRPr lang="en-US"/>
        </a:p>
      </dgm:t>
    </dgm:pt>
    <dgm:pt modelId="{940AA5D2-B74D-4732-AF2F-0094D87D8A45}" type="sibTrans" cxnId="{7220A4F8-B548-4EC5-999E-5AADD8FE9448}">
      <dgm:prSet/>
      <dgm:spPr/>
      <dgm:t>
        <a:bodyPr/>
        <a:lstStyle/>
        <a:p>
          <a:endParaRPr lang="en-US"/>
        </a:p>
      </dgm:t>
    </dgm:pt>
    <dgm:pt modelId="{E2B0B0EB-AC08-4A28-BA9D-BD27A6EAD5F5}">
      <dgm:prSet phldrT="[Text]"/>
      <dgm:spPr/>
      <dgm:t>
        <a:bodyPr/>
        <a:lstStyle/>
        <a:p>
          <a:r>
            <a:rPr lang="en-US" dirty="0" err="1" smtClean="0"/>
            <a:t>Algebrizer</a:t>
          </a:r>
          <a:r>
            <a:rPr lang="en-US" dirty="0" smtClean="0"/>
            <a:t> Tree</a:t>
          </a:r>
          <a:endParaRPr lang="en-US" dirty="0"/>
        </a:p>
      </dgm:t>
    </dgm:pt>
    <dgm:pt modelId="{3B3F8CE6-58E2-4553-B727-6A3EEE748AEE}" type="parTrans" cxnId="{DD0BCBEA-D5F0-486F-A6CD-0E8663FFDD42}">
      <dgm:prSet/>
      <dgm:spPr/>
      <dgm:t>
        <a:bodyPr/>
        <a:lstStyle/>
        <a:p>
          <a:endParaRPr lang="en-US"/>
        </a:p>
      </dgm:t>
    </dgm:pt>
    <dgm:pt modelId="{FE865B93-403E-44C3-825A-9918DE280099}" type="sibTrans" cxnId="{DD0BCBEA-D5F0-486F-A6CD-0E8663FFDD42}">
      <dgm:prSet/>
      <dgm:spPr/>
      <dgm:t>
        <a:bodyPr/>
        <a:lstStyle/>
        <a:p>
          <a:endParaRPr lang="en-US"/>
        </a:p>
      </dgm:t>
    </dgm:pt>
    <dgm:pt modelId="{954EB09A-DEA6-4459-A648-38DCB251D25A}" type="pres">
      <dgm:prSet presAssocID="{881AB9A3-C735-4C74-8247-A71D8591339D}" presName="CompostProcess" presStyleCnt="0">
        <dgm:presLayoutVars>
          <dgm:dir/>
          <dgm:resizeHandles val="exact"/>
        </dgm:presLayoutVars>
      </dgm:prSet>
      <dgm:spPr/>
    </dgm:pt>
    <dgm:pt modelId="{2D7C18AC-FBF0-46FB-8B9A-2BCA4055C296}" type="pres">
      <dgm:prSet presAssocID="{881AB9A3-C735-4C74-8247-A71D8591339D}" presName="arrow" presStyleLbl="bgShp" presStyleIdx="0" presStyleCnt="1"/>
      <dgm:spPr/>
    </dgm:pt>
    <dgm:pt modelId="{3F2E8E5A-BA1A-433F-9EE6-1502446317BF}" type="pres">
      <dgm:prSet presAssocID="{881AB9A3-C735-4C74-8247-A71D8591339D}" presName="linearProcess" presStyleCnt="0"/>
      <dgm:spPr/>
    </dgm:pt>
    <dgm:pt modelId="{A152F5D0-13BB-424C-A2AD-DD0302B39AB3}" type="pres">
      <dgm:prSet presAssocID="{EA393BD2-4EE6-4EB2-BB52-DAA3BD4D09ED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995533-8757-4CFD-AC1E-CFC9325480A9}" type="pres">
      <dgm:prSet presAssocID="{C0BED362-F905-4B58-9E39-4BFAFC3196AD}" presName="sibTrans" presStyleCnt="0"/>
      <dgm:spPr/>
    </dgm:pt>
    <dgm:pt modelId="{C80DF412-7278-4A79-908C-2D0E3216402F}" type="pres">
      <dgm:prSet presAssocID="{E2B0B0EB-AC08-4A28-BA9D-BD27A6EAD5F5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D63960-6028-4FDC-AE0D-2C529D66AE42}" type="pres">
      <dgm:prSet presAssocID="{FE865B93-403E-44C3-825A-9918DE280099}" presName="sibTrans" presStyleCnt="0"/>
      <dgm:spPr/>
    </dgm:pt>
    <dgm:pt modelId="{20583082-FFEF-4133-A472-966551220F49}" type="pres">
      <dgm:prSet presAssocID="{3845547E-0008-429E-986B-E63D0BC4AA4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879082-51F7-4787-A105-3A303C9AC758}" type="pres">
      <dgm:prSet presAssocID="{C8A2AD6B-A413-4DA2-AFE7-DFFC0B2FC5E0}" presName="sibTrans" presStyleCnt="0"/>
      <dgm:spPr/>
    </dgm:pt>
    <dgm:pt modelId="{7A0D57A2-EC60-4FD2-8BFC-0AF933276E0B}" type="pres">
      <dgm:prSet presAssocID="{DF07BA20-BCD9-4E53-AEE3-09A401FA52E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842F61-8AE3-4EB8-AA2F-2FB9552789EE}" srcId="{881AB9A3-C735-4C74-8247-A71D8591339D}" destId="{EA393BD2-4EE6-4EB2-BB52-DAA3BD4D09ED}" srcOrd="0" destOrd="0" parTransId="{C097EE44-458E-4C54-9596-1871539852F7}" sibTransId="{C0BED362-F905-4B58-9E39-4BFAFC3196AD}"/>
    <dgm:cxn modelId="{8EEC9273-DD6D-42CC-9EF4-FBC057A26AAC}" type="presOf" srcId="{E2B0B0EB-AC08-4A28-BA9D-BD27A6EAD5F5}" destId="{C80DF412-7278-4A79-908C-2D0E3216402F}" srcOrd="0" destOrd="0" presId="urn:microsoft.com/office/officeart/2005/8/layout/hProcess9"/>
    <dgm:cxn modelId="{D2AFFE2F-E3DD-49BD-9A7A-F54E112D17F2}" type="presOf" srcId="{881AB9A3-C735-4C74-8247-A71D8591339D}" destId="{954EB09A-DEA6-4459-A648-38DCB251D25A}" srcOrd="0" destOrd="0" presId="urn:microsoft.com/office/officeart/2005/8/layout/hProcess9"/>
    <dgm:cxn modelId="{DD0BCBEA-D5F0-486F-A6CD-0E8663FFDD42}" srcId="{881AB9A3-C735-4C74-8247-A71D8591339D}" destId="{E2B0B0EB-AC08-4A28-BA9D-BD27A6EAD5F5}" srcOrd="1" destOrd="0" parTransId="{3B3F8CE6-58E2-4553-B727-6A3EEE748AEE}" sibTransId="{FE865B93-403E-44C3-825A-9918DE280099}"/>
    <dgm:cxn modelId="{E7F498CE-E22A-4D4B-A753-E26F13D4C11D}" srcId="{881AB9A3-C735-4C74-8247-A71D8591339D}" destId="{3845547E-0008-429E-986B-E63D0BC4AA41}" srcOrd="2" destOrd="0" parTransId="{5A8D85C7-B871-4802-B399-0E1906D786A6}" sibTransId="{C8A2AD6B-A413-4DA2-AFE7-DFFC0B2FC5E0}"/>
    <dgm:cxn modelId="{7220A4F8-B548-4EC5-999E-5AADD8FE9448}" srcId="{881AB9A3-C735-4C74-8247-A71D8591339D}" destId="{DF07BA20-BCD9-4E53-AEE3-09A401FA52EB}" srcOrd="3" destOrd="0" parTransId="{CCF8DA9A-4FDA-4057-BFBA-28519D3E44CF}" sibTransId="{940AA5D2-B74D-4732-AF2F-0094D87D8A45}"/>
    <dgm:cxn modelId="{AC8CB4F2-D641-4286-9C24-22D194BEBCDA}" type="presOf" srcId="{EA393BD2-4EE6-4EB2-BB52-DAA3BD4D09ED}" destId="{A152F5D0-13BB-424C-A2AD-DD0302B39AB3}" srcOrd="0" destOrd="0" presId="urn:microsoft.com/office/officeart/2005/8/layout/hProcess9"/>
    <dgm:cxn modelId="{95CC48E1-3E43-47D7-BB73-6AAD47284551}" type="presOf" srcId="{3845547E-0008-429E-986B-E63D0BC4AA41}" destId="{20583082-FFEF-4133-A472-966551220F49}" srcOrd="0" destOrd="0" presId="urn:microsoft.com/office/officeart/2005/8/layout/hProcess9"/>
    <dgm:cxn modelId="{D22540DD-7811-4C36-9D3C-E7817FD21C65}" type="presOf" srcId="{DF07BA20-BCD9-4E53-AEE3-09A401FA52EB}" destId="{7A0D57A2-EC60-4FD2-8BFC-0AF933276E0B}" srcOrd="0" destOrd="0" presId="urn:microsoft.com/office/officeart/2005/8/layout/hProcess9"/>
    <dgm:cxn modelId="{ACA2BE1D-F047-4B05-AA50-C6FC7B8A9788}" type="presParOf" srcId="{954EB09A-DEA6-4459-A648-38DCB251D25A}" destId="{2D7C18AC-FBF0-46FB-8B9A-2BCA4055C296}" srcOrd="0" destOrd="0" presId="urn:microsoft.com/office/officeart/2005/8/layout/hProcess9"/>
    <dgm:cxn modelId="{FA6178AE-F51B-49E4-94E7-2254E5E3D05A}" type="presParOf" srcId="{954EB09A-DEA6-4459-A648-38DCB251D25A}" destId="{3F2E8E5A-BA1A-433F-9EE6-1502446317BF}" srcOrd="1" destOrd="0" presId="urn:microsoft.com/office/officeart/2005/8/layout/hProcess9"/>
    <dgm:cxn modelId="{4C0FA907-D3EB-4099-91E5-02497308EAA1}" type="presParOf" srcId="{3F2E8E5A-BA1A-433F-9EE6-1502446317BF}" destId="{A152F5D0-13BB-424C-A2AD-DD0302B39AB3}" srcOrd="0" destOrd="0" presId="urn:microsoft.com/office/officeart/2005/8/layout/hProcess9"/>
    <dgm:cxn modelId="{02A63561-9029-4ED5-92BD-5EC5A5E00E2D}" type="presParOf" srcId="{3F2E8E5A-BA1A-433F-9EE6-1502446317BF}" destId="{B6995533-8757-4CFD-AC1E-CFC9325480A9}" srcOrd="1" destOrd="0" presId="urn:microsoft.com/office/officeart/2005/8/layout/hProcess9"/>
    <dgm:cxn modelId="{03468050-8FEB-4D54-8E43-35DE54D1733E}" type="presParOf" srcId="{3F2E8E5A-BA1A-433F-9EE6-1502446317BF}" destId="{C80DF412-7278-4A79-908C-2D0E3216402F}" srcOrd="2" destOrd="0" presId="urn:microsoft.com/office/officeart/2005/8/layout/hProcess9"/>
    <dgm:cxn modelId="{6358F6BF-0FE0-461D-B143-32AF2B2F6043}" type="presParOf" srcId="{3F2E8E5A-BA1A-433F-9EE6-1502446317BF}" destId="{5FD63960-6028-4FDC-AE0D-2C529D66AE42}" srcOrd="3" destOrd="0" presId="urn:microsoft.com/office/officeart/2005/8/layout/hProcess9"/>
    <dgm:cxn modelId="{A949683D-7F55-41DE-8FB5-D381F6959709}" type="presParOf" srcId="{3F2E8E5A-BA1A-433F-9EE6-1502446317BF}" destId="{20583082-FFEF-4133-A472-966551220F49}" srcOrd="4" destOrd="0" presId="urn:microsoft.com/office/officeart/2005/8/layout/hProcess9"/>
    <dgm:cxn modelId="{ADD128E9-1AAB-461F-BF2C-8F8A85EF3255}" type="presParOf" srcId="{3F2E8E5A-BA1A-433F-9EE6-1502446317BF}" destId="{31879082-51F7-4787-A105-3A303C9AC758}" srcOrd="5" destOrd="0" presId="urn:microsoft.com/office/officeart/2005/8/layout/hProcess9"/>
    <dgm:cxn modelId="{686DF704-836F-4B36-8248-12C67FE9C6BA}" type="presParOf" srcId="{3F2E8E5A-BA1A-433F-9EE6-1502446317BF}" destId="{7A0D57A2-EC60-4FD2-8BFC-0AF933276E0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7C18AC-FBF0-46FB-8B9A-2BCA4055C296}">
      <dsp:nvSpPr>
        <dsp:cNvPr id="0" name=""/>
        <dsp:cNvSpPr/>
      </dsp:nvSpPr>
      <dsp:spPr>
        <a:xfrm>
          <a:off x="610794" y="0"/>
          <a:ext cx="6922342" cy="400052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52F5D0-13BB-424C-A2AD-DD0302B39AB3}">
      <dsp:nvSpPr>
        <dsp:cNvPr id="0" name=""/>
        <dsp:cNvSpPr/>
      </dsp:nvSpPr>
      <dsp:spPr>
        <a:xfrm>
          <a:off x="4075" y="1200158"/>
          <a:ext cx="1960428" cy="1600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Query Text</a:t>
          </a:r>
          <a:endParaRPr lang="en-US" sz="2700" kern="1200" dirty="0"/>
        </a:p>
      </dsp:txBody>
      <dsp:txXfrm>
        <a:off x="4075" y="1200158"/>
        <a:ext cx="1960428" cy="1600211"/>
      </dsp:txXfrm>
    </dsp:sp>
    <dsp:sp modelId="{C80DF412-7278-4A79-908C-2D0E3216402F}">
      <dsp:nvSpPr>
        <dsp:cNvPr id="0" name=""/>
        <dsp:cNvSpPr/>
      </dsp:nvSpPr>
      <dsp:spPr>
        <a:xfrm>
          <a:off x="2062526" y="1200158"/>
          <a:ext cx="1960428" cy="1600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Algebrizer</a:t>
          </a:r>
          <a:r>
            <a:rPr lang="en-US" sz="2700" kern="1200" dirty="0" smtClean="0"/>
            <a:t> Tree</a:t>
          </a:r>
          <a:endParaRPr lang="en-US" sz="2700" kern="1200" dirty="0"/>
        </a:p>
      </dsp:txBody>
      <dsp:txXfrm>
        <a:off x="2062526" y="1200158"/>
        <a:ext cx="1960428" cy="1600211"/>
      </dsp:txXfrm>
    </dsp:sp>
    <dsp:sp modelId="{20583082-FFEF-4133-A472-966551220F49}">
      <dsp:nvSpPr>
        <dsp:cNvPr id="0" name=""/>
        <dsp:cNvSpPr/>
      </dsp:nvSpPr>
      <dsp:spPr>
        <a:xfrm>
          <a:off x="4120976" y="1200158"/>
          <a:ext cx="1960428" cy="1600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Compiled Query Plan</a:t>
          </a:r>
          <a:endParaRPr lang="en-US" sz="2700" kern="1200" dirty="0"/>
        </a:p>
      </dsp:txBody>
      <dsp:txXfrm>
        <a:off x="4120976" y="1200158"/>
        <a:ext cx="1960428" cy="1600211"/>
      </dsp:txXfrm>
    </dsp:sp>
    <dsp:sp modelId="{7A0D57A2-EC60-4FD2-8BFC-0AF933276E0B}">
      <dsp:nvSpPr>
        <dsp:cNvPr id="0" name=""/>
        <dsp:cNvSpPr/>
      </dsp:nvSpPr>
      <dsp:spPr>
        <a:xfrm>
          <a:off x="6179427" y="1200158"/>
          <a:ext cx="1960428" cy="16002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Execution Context</a:t>
          </a:r>
          <a:endParaRPr lang="en-US" sz="2700" kern="1200" dirty="0"/>
        </a:p>
      </dsp:txBody>
      <dsp:txXfrm>
        <a:off x="6179427" y="1200158"/>
        <a:ext cx="1960428" cy="1600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B755E1-B875-4345-9E08-1F1343F34CFB}" type="datetimeFigureOut">
              <a:rPr lang="de-DE" smtClean="0"/>
              <a:pPr/>
              <a:t>11.06.2009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de-DE" smtClean="0"/>
              <a:t>European PASS Conference 2008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7035240-D3F6-4922-A437-3ED76B2A51A4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D44B57-88A1-4FED-9099-D3EA9281BC0F}" type="datetimeFigureOut">
              <a:rPr lang="de-DE" smtClean="0"/>
              <a:pPr/>
              <a:t>11.06.2009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de-DE" dirty="0" smtClean="0"/>
              <a:t>European PASS Conference 2009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9BE56CD-1295-4197-990B-E20B7C7CCF7F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CachedPlanSize</a:t>
            </a:r>
            <a:r>
              <a:rPr lang="en-US" dirty="0" smtClean="0"/>
              <a:t> (KB)</a:t>
            </a:r>
          </a:p>
          <a:p>
            <a:r>
              <a:rPr lang="en-US" dirty="0" err="1" smtClean="0"/>
              <a:t>CompileTime</a:t>
            </a:r>
            <a:r>
              <a:rPr lang="en-US" dirty="0" smtClean="0"/>
              <a:t> (ms)</a:t>
            </a:r>
          </a:p>
          <a:p>
            <a:r>
              <a:rPr lang="en-US" dirty="0" err="1" smtClean="0"/>
              <a:t>CompileCPU</a:t>
            </a:r>
            <a:r>
              <a:rPr lang="en-US" baseline="0" dirty="0" smtClean="0"/>
              <a:t> (ms)</a:t>
            </a:r>
          </a:p>
          <a:p>
            <a:r>
              <a:rPr lang="en-US" baseline="0" dirty="0" err="1" smtClean="0"/>
              <a:t>CompileMemory</a:t>
            </a:r>
            <a:r>
              <a:rPr lang="en-US" baseline="0" dirty="0" smtClean="0"/>
              <a:t> (KB)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These are from the SQL Server 2008 </a:t>
            </a:r>
            <a:r>
              <a:rPr lang="en-US" baseline="0" dirty="0" err="1" smtClean="0"/>
              <a:t>xsd</a:t>
            </a:r>
            <a:r>
              <a:rPr lang="en-US" baseline="0" smtClean="0"/>
              <a:t> document: http://schemas.microsoft.com/sqlserver/2004/07/showplan/sql2008/showplanxml.xsd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European PASS Conference 2009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BE56CD-1295-4197-990B-E20B7C7CCF7F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01DB7-0C7D-4711-9C8F-DEC1052D8E3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642938" y="3143248"/>
            <a:ext cx="8001000" cy="1143000"/>
          </a:xfrm>
          <a:prstGeom prst="rect">
            <a:avLst/>
          </a:prstGeom>
        </p:spPr>
        <p:txBody>
          <a:bodyPr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de-DE" sz="3600" dirty="0" smtClean="0">
                <a:solidFill>
                  <a:srgbClr val="FFFF9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e-DE" dirty="0" smtClean="0"/>
              <a:t>Session title</a:t>
            </a:r>
          </a:p>
          <a:p>
            <a:pPr lvl="0"/>
            <a:endParaRPr lang="de-DE" dirty="0" smtClean="0"/>
          </a:p>
        </p:txBody>
      </p:sp>
      <p:sp>
        <p:nvSpPr>
          <p:cNvPr id="4" name="Textplatzhalt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642910" y="3714752"/>
            <a:ext cx="8001000" cy="57150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 smtClean="0"/>
              <a:t>Session </a:t>
            </a:r>
            <a:r>
              <a:rPr lang="de-DE" dirty="0" err="1" smtClean="0"/>
              <a:t>subtitle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6" name="Textplatzhalter 18"/>
          <p:cNvSpPr>
            <a:spLocks noGrp="1"/>
          </p:cNvSpPr>
          <p:nvPr>
            <p:ph type="body" sz="quarter" idx="15" hasCustomPrompt="1"/>
          </p:nvPr>
        </p:nvSpPr>
        <p:spPr>
          <a:xfrm>
            <a:off x="642938" y="4643446"/>
            <a:ext cx="8001000" cy="1143008"/>
          </a:xfrm>
          <a:prstGeom prst="rect">
            <a:avLst/>
          </a:prstGeom>
        </p:spPr>
        <p:txBody>
          <a:bodyPr/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 err="1" smtClean="0"/>
              <a:t>Speaker‘s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Speaker</a:t>
            </a:r>
            <a:r>
              <a:rPr lang="de-DE" dirty="0" smtClean="0"/>
              <a:t> title, Company</a:t>
            </a:r>
          </a:p>
          <a:p>
            <a:pPr lvl="0"/>
            <a:endParaRPr lang="de-DE" dirty="0" smtClean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428596" y="357166"/>
            <a:ext cx="8286808" cy="64294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000">
                <a:solidFill>
                  <a:srgbClr val="03557B"/>
                </a:solidFill>
                <a:latin typeface="Arial Black" pitchFamily="34" charset="0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headline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28625" y="1142984"/>
            <a:ext cx="8286750" cy="5072098"/>
          </a:xfrm>
          <a:prstGeom prst="rect">
            <a:avLst/>
          </a:prstGeom>
        </p:spPr>
        <p:txBody>
          <a:bodyPr/>
          <a:lstStyle>
            <a:lvl1pPr marL="0">
              <a:buFontTx/>
              <a:buNone/>
              <a:defRPr sz="240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1pPr>
            <a:lvl2pPr>
              <a:buFont typeface="Arial" pitchFamily="34" charset="0"/>
              <a:buChar char="•"/>
              <a:defRPr sz="2000" baseline="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rgbClr val="92D050"/>
              </a:buClr>
              <a:defRPr sz="1800" b="0" baseline="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rgbClr val="FFC000"/>
              </a:buClr>
              <a:buFont typeface="Arial" pitchFamily="34" charset="0"/>
              <a:buChar char="•"/>
              <a:defRPr sz="1600" b="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4pPr>
            <a:lvl5pPr>
              <a:buFont typeface="Arial" pitchFamily="34" charset="0"/>
              <a:buChar char="•"/>
              <a:defRPr sz="160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style</a:t>
            </a:r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 userDrawn="1"/>
        </p:nvSpPr>
        <p:spPr>
          <a:xfrm>
            <a:off x="7929586" y="6564361"/>
            <a:ext cx="928694" cy="29366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79C0BF-7D18-459D-AF35-DB904FC8CA17}" type="slidenum">
              <a:rPr lang="de-DE" sz="1400" smtClean="0">
                <a:solidFill>
                  <a:schemeClr val="bg1"/>
                </a:solidFill>
                <a:latin typeface="Verdana" pitchFamily="34" charset="0"/>
              </a:rPr>
              <a:pPr algn="r"/>
              <a:t>‹#›</a:t>
            </a:fld>
            <a:endParaRPr lang="de-DE" sz="1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857224" y="6572272"/>
            <a:ext cx="711044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de-DE" dirty="0" smtClean="0"/>
              <a:t>Understanding the Procedure Cache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ddional Res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428596" y="357166"/>
            <a:ext cx="8286808" cy="642942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000">
                <a:solidFill>
                  <a:srgbClr val="03557B"/>
                </a:solidFill>
                <a:latin typeface="Arial Black" pitchFamily="34" charset="0"/>
              </a:defRPr>
            </a:lvl1pPr>
          </a:lstStyle>
          <a:p>
            <a:r>
              <a:rPr lang="en-CA" dirty="0" smtClean="0"/>
              <a:t>Additional Resources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28625" y="1142984"/>
            <a:ext cx="8286750" cy="5072098"/>
          </a:xfrm>
          <a:prstGeom prst="rect">
            <a:avLst/>
          </a:prstGeom>
        </p:spPr>
        <p:txBody>
          <a:bodyPr/>
          <a:lstStyle>
            <a:lvl1pPr marL="0">
              <a:buFont typeface="Arial" pitchFamily="34" charset="0"/>
              <a:buChar char="•"/>
              <a:defRPr sz="240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1pPr>
            <a:lvl2pPr>
              <a:buFont typeface="Arial" pitchFamily="34" charset="0"/>
              <a:buChar char="•"/>
              <a:defRPr sz="2000" baseline="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rgbClr val="92D050"/>
              </a:buClr>
              <a:defRPr sz="1800" b="0" baseline="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rgbClr val="FFC000"/>
              </a:buClr>
              <a:buFont typeface="Arial" pitchFamily="34" charset="0"/>
              <a:buChar char="•"/>
              <a:defRPr sz="1600" b="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4pPr>
            <a:lvl5pPr>
              <a:buFont typeface="Arial" pitchFamily="34" charset="0"/>
              <a:buChar char="•"/>
              <a:defRPr sz="1600">
                <a:solidFill>
                  <a:srgbClr val="03557B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style</a:t>
            </a:r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 userDrawn="1"/>
        </p:nvSpPr>
        <p:spPr>
          <a:xfrm>
            <a:off x="7929586" y="6564361"/>
            <a:ext cx="928694" cy="29366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79C0BF-7D18-459D-AF35-DB904FC8CA17}" type="slidenum">
              <a:rPr lang="de-DE" sz="1400" smtClean="0">
                <a:solidFill>
                  <a:schemeClr val="bg1"/>
                </a:solidFill>
                <a:latin typeface="Verdana" pitchFamily="34" charset="0"/>
              </a:rPr>
              <a:pPr algn="r"/>
              <a:t>‹#›</a:t>
            </a:fld>
            <a:endParaRPr lang="de-DE" sz="1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57224" y="6572272"/>
            <a:ext cx="711044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de-DE" dirty="0" smtClean="0"/>
              <a:t>Session Code - Session Title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1219200" y="228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CA" sz="2000" dirty="0" smtClean="0">
                <a:solidFill>
                  <a:srgbClr val="FFFF99"/>
                </a:solidFill>
                <a:latin typeface="Arial" charset="0"/>
              </a:rPr>
              <a:t>Understanding the Procedure Cache</a:t>
            </a:r>
            <a:endParaRPr lang="en-CA" sz="2000" dirty="0">
              <a:solidFill>
                <a:srgbClr val="FFFF99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2291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215265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30555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/>
  </p:transition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610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ransition>
    <p:wip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FF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D7D9D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D7D9D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the Procedure Cache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4294967295"/>
          </p:nvPr>
        </p:nvSpPr>
        <p:spPr>
          <a:xfrm>
            <a:off x="785786" y="3143248"/>
            <a:ext cx="8001000" cy="571500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Writing Efficient, Reusable Queries</a:t>
            </a:r>
          </a:p>
          <a:p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4294967295"/>
          </p:nvPr>
        </p:nvSpPr>
        <p:spPr>
          <a:xfrm>
            <a:off x="857224" y="4429132"/>
            <a:ext cx="8001000" cy="1143000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Bill Graziano, MVP</a:t>
            </a:r>
          </a:p>
          <a:p>
            <a:pPr>
              <a:buNone/>
            </a:pPr>
            <a:r>
              <a:rPr lang="de-DE" dirty="0" smtClean="0"/>
              <a:t>PASS Director; SQLTeam.com</a:t>
            </a:r>
          </a:p>
          <a:p>
            <a:pPr>
              <a:buNone/>
            </a:pPr>
            <a:r>
              <a:rPr lang="de-DE" dirty="0" smtClean="0"/>
              <a:t>ClearData Consulting, Inc.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Stored Procedures</a:t>
            </a:r>
          </a:p>
          <a:p>
            <a:pPr lvl="1"/>
            <a:r>
              <a:rPr lang="en-US" dirty="0" smtClean="0"/>
              <a:t>Database ID and Object ID</a:t>
            </a:r>
          </a:p>
          <a:p>
            <a:endParaRPr lang="en-US" dirty="0" smtClean="0"/>
          </a:p>
          <a:p>
            <a:r>
              <a:rPr lang="en-US" dirty="0" smtClean="0"/>
              <a:t>Dynamic SQL</a:t>
            </a:r>
          </a:p>
          <a:p>
            <a:pPr lvl="1"/>
            <a:r>
              <a:rPr lang="en-US" dirty="0" smtClean="0"/>
              <a:t>Text of “parameterized” query is hashed to a fake object ID</a:t>
            </a:r>
          </a:p>
          <a:p>
            <a:pPr lvl="1"/>
            <a:r>
              <a:rPr lang="en-US" dirty="0" smtClean="0"/>
              <a:t>Also checks</a:t>
            </a:r>
          </a:p>
          <a:p>
            <a:pPr lvl="2"/>
            <a:r>
              <a:rPr lang="en-US" dirty="0" smtClean="0"/>
              <a:t>SET options (ANSI_NULLs, etc.)</a:t>
            </a:r>
          </a:p>
          <a:p>
            <a:pPr lvl="2"/>
            <a:r>
              <a:rPr lang="en-US" dirty="0" smtClean="0"/>
              <a:t>DATEFORMAT or language differences</a:t>
            </a:r>
          </a:p>
          <a:p>
            <a:pPr lvl="2"/>
            <a:r>
              <a:rPr lang="en-US" dirty="0" smtClean="0"/>
              <a:t>Any other settable attribute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Converts a SQL statement to a template so the query plan can be reused</a:t>
            </a:r>
          </a:p>
          <a:p>
            <a:endParaRPr lang="en-US" dirty="0" smtClean="0"/>
          </a:p>
          <a:p>
            <a:r>
              <a:rPr lang="en-US" dirty="0" smtClean="0"/>
              <a:t>Stored procedures are always parameterized for their parameters</a:t>
            </a:r>
          </a:p>
          <a:p>
            <a:endParaRPr lang="en-US" dirty="0" smtClean="0"/>
          </a:p>
          <a:p>
            <a:r>
              <a:rPr lang="en-US" dirty="0" smtClean="0"/>
              <a:t>Simple Parameterization</a:t>
            </a:r>
          </a:p>
          <a:p>
            <a:endParaRPr lang="en-US" dirty="0" smtClean="0"/>
          </a:p>
          <a:p>
            <a:r>
              <a:rPr lang="en-US" dirty="0" smtClean="0"/>
              <a:t>Forced Parameterization</a:t>
            </a:r>
          </a:p>
          <a:p>
            <a:pPr lvl="1"/>
            <a:r>
              <a:rPr lang="en-US" dirty="0" smtClean="0"/>
              <a:t>More aggressive</a:t>
            </a:r>
          </a:p>
          <a:p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Called “</a:t>
            </a:r>
            <a:r>
              <a:rPr lang="en-US" dirty="0" err="1" smtClean="0"/>
              <a:t>Autoparameterization</a:t>
            </a:r>
            <a:r>
              <a:rPr lang="en-US" dirty="0" smtClean="0"/>
              <a:t>” in SQL Server 2000</a:t>
            </a:r>
          </a:p>
          <a:p>
            <a:endParaRPr lang="en-US" dirty="0" smtClean="0"/>
          </a:p>
          <a:p>
            <a:r>
              <a:rPr lang="en-US" dirty="0" smtClean="0"/>
              <a:t>Only used in very limited situations</a:t>
            </a:r>
          </a:p>
          <a:p>
            <a:endParaRPr lang="en-US" dirty="0" smtClean="0"/>
          </a:p>
          <a:p>
            <a:r>
              <a:rPr lang="en-US" dirty="0" smtClean="0"/>
              <a:t>Database settable option</a:t>
            </a:r>
          </a:p>
          <a:p>
            <a:pPr lvl="1"/>
            <a:r>
              <a:rPr lang="en-US" dirty="0" smtClean="0"/>
              <a:t>Default mode for SQL Server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5214942" y="3929066"/>
            <a:ext cx="3362332" cy="1714512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Simple Parameterization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Parameterization Limits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 spcCol="365760"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b="1" dirty="0" smtClean="0"/>
              <a:t>Single Table – No JOINs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IN clause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UNION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SELECT INTO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Query Hints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DISTINCT or TOP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full-text, linked servers or table variables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sub-queries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GROUP BY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&lt;&gt; in WHERE clause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functions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No DELETE or UPDATE with FROM clause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b="1" dirty="0" smtClean="0"/>
              <a:t>Parameter values can’t affect plan</a:t>
            </a:r>
            <a:endParaRPr lang="en-US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sp_executesql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Explicitly parameterizes non-trivial SQL statements</a:t>
            </a:r>
          </a:p>
          <a:p>
            <a:pPr lvl="1"/>
            <a:r>
              <a:rPr lang="en-US" dirty="0" smtClean="0"/>
              <a:t>Check those parameter lengths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2786050" y="3143248"/>
            <a:ext cx="3362332" cy="1714512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Explicit Parameterization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 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 level change</a:t>
            </a:r>
          </a:p>
          <a:p>
            <a:pPr lvl="1"/>
            <a:r>
              <a:rPr lang="en-US" dirty="0" smtClean="0"/>
              <a:t>No restart required</a:t>
            </a:r>
          </a:p>
          <a:p>
            <a:pPr lvl="1"/>
            <a:r>
              <a:rPr lang="en-US" dirty="0" smtClean="0"/>
              <a:t>Flushes plan cache</a:t>
            </a:r>
          </a:p>
          <a:p>
            <a:endParaRPr lang="en-US" dirty="0" smtClean="0"/>
          </a:p>
          <a:p>
            <a:r>
              <a:rPr lang="en-US" dirty="0" smtClean="0"/>
              <a:t>Very aggressive in parameterizing queries and reusing query plans</a:t>
            </a:r>
          </a:p>
          <a:p>
            <a:endParaRPr lang="en-US" dirty="0" smtClean="0"/>
          </a:p>
          <a:p>
            <a:r>
              <a:rPr lang="en-US" dirty="0" smtClean="0"/>
              <a:t>Prevents use of indexed views</a:t>
            </a:r>
          </a:p>
          <a:p>
            <a:endParaRPr lang="en-US" dirty="0" smtClean="0"/>
          </a:p>
          <a:p>
            <a:r>
              <a:rPr lang="en-US" dirty="0" smtClean="0"/>
              <a:t>TEST, TEST, TEST!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5143504" y="4071942"/>
            <a:ext cx="3500462" cy="1357322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Forced Parameterization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 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28736"/>
            <a:ext cx="8610600" cy="4591064"/>
          </a:xfrm>
        </p:spPr>
        <p:txBody>
          <a:bodyPr/>
          <a:lstStyle/>
          <a:p>
            <a:r>
              <a:rPr lang="en-US" dirty="0" smtClean="0"/>
              <a:t>Any literal in the query is converted to a parameter except: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85786" y="2285992"/>
            <a:ext cx="7772400" cy="3071834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INSERT…SELECT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Stored procedures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Prepared statements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XQuery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Statements inside a cursor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The &lt;</a:t>
            </a:r>
            <a:r>
              <a:rPr lang="en-US" sz="2400" dirty="0" err="1" smtClean="0">
                <a:solidFill>
                  <a:srgbClr val="FFFFFF"/>
                </a:solidFill>
              </a:rPr>
              <a:t>select_list</a:t>
            </a:r>
            <a:r>
              <a:rPr lang="en-US" sz="2400" dirty="0" smtClean="0">
                <a:solidFill>
                  <a:srgbClr val="FFFFFF"/>
                </a:solidFill>
              </a:rPr>
              <a:t>&gt;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ANSI_PADDING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ANSI_NULLS Off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TOP, HAVING, GROUP BY, ORDER BY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OPENROWSET, etc.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FFFFFF"/>
                </a:solidFill>
              </a:rPr>
              <a:t>IDENTITY clause,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Etc., etc., etc.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Procedure Parameterization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stored procedures are parameterized</a:t>
            </a:r>
          </a:p>
          <a:p>
            <a:endParaRPr lang="en-US" dirty="0" smtClean="0"/>
          </a:p>
          <a:p>
            <a:r>
              <a:rPr lang="en-US" dirty="0" smtClean="0"/>
              <a:t>Dynamic SQL is parameterized separately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2643174" y="3643314"/>
            <a:ext cx="3857652" cy="1357322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Stored Procedure Parameterization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Sniffing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Why don’t we always use </a:t>
            </a:r>
          </a:p>
          <a:p>
            <a:pPr algn="ctr">
              <a:buNone/>
            </a:pPr>
            <a:r>
              <a:rPr lang="en-US" dirty="0" smtClean="0"/>
              <a:t>forced parameterization?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3000364" y="3286124"/>
            <a:ext cx="3214710" cy="1500198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Parameter Sniffing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Fixing Parameter Sniffing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EXEC … WITH RECOMPILE</a:t>
            </a:r>
          </a:p>
          <a:p>
            <a:pPr lvl="1"/>
            <a:r>
              <a:rPr lang="en-US" dirty="0" smtClean="0"/>
              <a:t>Per execution</a:t>
            </a:r>
          </a:p>
          <a:p>
            <a:endParaRPr lang="en-US" dirty="0" smtClean="0"/>
          </a:p>
          <a:p>
            <a:r>
              <a:rPr lang="en-US" dirty="0" smtClean="0"/>
              <a:t>CREATE PROC … WITH RECOMPILE</a:t>
            </a:r>
          </a:p>
          <a:p>
            <a:pPr lvl="1"/>
            <a:r>
              <a:rPr lang="en-US" dirty="0" smtClean="0"/>
              <a:t>The procedure always recompiles</a:t>
            </a:r>
          </a:p>
          <a:p>
            <a:endParaRPr lang="en-US" dirty="0" smtClean="0"/>
          </a:p>
          <a:p>
            <a:r>
              <a:rPr lang="en-US" dirty="0" smtClean="0"/>
              <a:t>OPTION (RECOMPILE)</a:t>
            </a:r>
          </a:p>
          <a:p>
            <a:pPr lvl="1"/>
            <a:r>
              <a:rPr lang="en-US" dirty="0" smtClean="0"/>
              <a:t>Fixes the individual statement in the procedure</a:t>
            </a:r>
          </a:p>
          <a:p>
            <a:pPr lvl="1"/>
            <a:r>
              <a:rPr lang="en-US" dirty="0" smtClean="0"/>
              <a:t>Possible improvements in SQL Server 2008</a:t>
            </a:r>
          </a:p>
          <a:p>
            <a:endParaRPr lang="en-US" dirty="0" smtClean="0"/>
          </a:p>
          <a:p>
            <a:r>
              <a:rPr lang="en-US" dirty="0" smtClean="0"/>
              <a:t>OPTION(OPTIMIZE FOR(…))</a:t>
            </a:r>
          </a:p>
          <a:p>
            <a:pPr lvl="1"/>
            <a:r>
              <a:rPr lang="en-US" dirty="0" smtClean="0"/>
              <a:t>Optimize for the most common value</a:t>
            </a:r>
          </a:p>
          <a:p>
            <a:pPr lvl="1"/>
            <a:r>
              <a:rPr lang="en-US" dirty="0" smtClean="0"/>
              <a:t>Can optimize for Unknown in SQL Server 2008</a:t>
            </a:r>
          </a:p>
          <a:p>
            <a:endParaRPr lang="en-US" dirty="0" smtClean="0"/>
          </a:p>
          <a:p>
            <a:r>
              <a:rPr lang="en-US" dirty="0" smtClean="0"/>
              <a:t>Using a local variable in the procedure</a:t>
            </a:r>
          </a:p>
          <a:p>
            <a:pPr lvl="1"/>
            <a:r>
              <a:rPr lang="en-US" dirty="0" smtClean="0"/>
              <a:t>Uses statistical values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6215074" y="1857364"/>
            <a:ext cx="2000264" cy="2500330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Fixing Parameter Sniffing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Memory Usage</a:t>
            </a:r>
          </a:p>
          <a:p>
            <a:r>
              <a:rPr lang="en-US" sz="3600" dirty="0" smtClean="0"/>
              <a:t>Plan Caching</a:t>
            </a:r>
          </a:p>
          <a:p>
            <a:r>
              <a:rPr lang="en-US" sz="3600" dirty="0" smtClean="0"/>
              <a:t>Parameterization</a:t>
            </a:r>
          </a:p>
          <a:p>
            <a:r>
              <a:rPr lang="en-US" sz="3600" dirty="0" smtClean="0"/>
              <a:t>Parameter Sniffing</a:t>
            </a:r>
          </a:p>
          <a:p>
            <a:r>
              <a:rPr lang="en-US" sz="3600" dirty="0" smtClean="0"/>
              <a:t>LINQ to SQL</a:t>
            </a:r>
          </a:p>
          <a:p>
            <a:r>
              <a:rPr lang="en-US" sz="3600" dirty="0" smtClean="0"/>
              <a:t>Optional Parameters</a:t>
            </a:r>
            <a:endParaRPr lang="en-US" sz="3600" dirty="0"/>
          </a:p>
        </p:txBody>
      </p:sp>
      <p:sp>
        <p:nvSpPr>
          <p:cNvPr id="7" name="Rectangular Callout 6"/>
          <p:cNvSpPr/>
          <p:nvPr/>
        </p:nvSpPr>
        <p:spPr>
          <a:xfrm>
            <a:off x="5857884" y="2214554"/>
            <a:ext cx="2362200" cy="2209800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Lots and lots of demos!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Parameters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Scans are easy</a:t>
            </a:r>
          </a:p>
          <a:p>
            <a:pPr lvl="1"/>
            <a:r>
              <a:rPr lang="en-US" dirty="0" smtClean="0"/>
              <a:t>COALESCE() always causes table scan</a:t>
            </a:r>
          </a:p>
          <a:p>
            <a:pPr lvl="1"/>
            <a:r>
              <a:rPr lang="en-US" dirty="0" smtClean="0"/>
              <a:t>Column = @Parameter OR @Parameter IS NULL always causes a table scan</a:t>
            </a:r>
          </a:p>
          <a:p>
            <a:r>
              <a:rPr lang="en-US" dirty="0" smtClean="0"/>
              <a:t>Build up a dynamic string and execute it</a:t>
            </a:r>
          </a:p>
          <a:p>
            <a:r>
              <a:rPr lang="en-US" dirty="0" smtClean="0"/>
              <a:t>OPTION (RECOMPILE) supposed to fix this in SQL Server 2008</a:t>
            </a:r>
          </a:p>
          <a:p>
            <a:pPr lvl="1"/>
            <a:r>
              <a:rPr lang="en-US" dirty="0" smtClean="0"/>
              <a:t>Broken: Connect Item 386810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5072066" y="4286256"/>
            <a:ext cx="3143272" cy="1143008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Optional Parameters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LINQ to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</a:t>
            </a:r>
            <a:r>
              <a:rPr lang="en-US" dirty="0" smtClean="0"/>
              <a:t>anguage </a:t>
            </a:r>
            <a:r>
              <a:rPr lang="en-US" b="1" dirty="0" smtClean="0"/>
              <a:t>In</a:t>
            </a:r>
            <a:r>
              <a:rPr lang="en-US" dirty="0" smtClean="0"/>
              <a:t>tegrated </a:t>
            </a:r>
            <a:r>
              <a:rPr lang="en-US" b="1" dirty="0" smtClean="0"/>
              <a:t>Q</a:t>
            </a:r>
            <a:r>
              <a:rPr lang="en-US" dirty="0" smtClean="0"/>
              <a:t>uery</a:t>
            </a:r>
          </a:p>
          <a:p>
            <a:r>
              <a:rPr lang="en-US" dirty="0" smtClean="0"/>
              <a:t>Ability to write “SQL statements” in the client applications</a:t>
            </a:r>
          </a:p>
          <a:p>
            <a:r>
              <a:rPr lang="en-US" dirty="0" smtClean="0"/>
              <a:t>Sends generated SQL to SQL Server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1472" y="3571876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Lucida Console" pitchFamily="49" charset="0"/>
              </a:rPr>
              <a:t>var</a:t>
            </a:r>
            <a:r>
              <a:rPr lang="en-US" sz="2000" dirty="0" smtClean="0">
                <a:solidFill>
                  <a:srgbClr val="FFFFFF"/>
                </a:solidFill>
                <a:latin typeface="Lucida Console" pitchFamily="49" charset="0"/>
              </a:rPr>
              <a:t> q2 = from p in </a:t>
            </a:r>
            <a:r>
              <a:rPr lang="en-US" sz="2000" dirty="0" err="1" smtClean="0">
                <a:solidFill>
                  <a:srgbClr val="FFFFFF"/>
                </a:solidFill>
                <a:latin typeface="Lucida Console" pitchFamily="49" charset="0"/>
              </a:rPr>
              <a:t>dbContext.SalesOrderHeaders</a:t>
            </a:r>
            <a:endParaRPr lang="en-US" sz="2000" dirty="0" smtClean="0">
              <a:solidFill>
                <a:srgbClr val="FFFFFF"/>
              </a:solidFill>
              <a:latin typeface="Lucida Console" pitchFamily="49" charset="0"/>
            </a:endParaRPr>
          </a:p>
          <a:p>
            <a:r>
              <a:rPr lang="en-US" sz="2000" dirty="0" smtClean="0">
                <a:solidFill>
                  <a:srgbClr val="FFFFFF"/>
                </a:solidFill>
                <a:latin typeface="Lucida Console" pitchFamily="49" charset="0"/>
              </a:rPr>
              <a:t>      where </a:t>
            </a:r>
            <a:r>
              <a:rPr lang="en-US" sz="2000" dirty="0" err="1" smtClean="0">
                <a:solidFill>
                  <a:srgbClr val="FFFFFF"/>
                </a:solidFill>
                <a:latin typeface="Lucida Console" pitchFamily="49" charset="0"/>
              </a:rPr>
              <a:t>p.RegionID</a:t>
            </a:r>
            <a:r>
              <a:rPr lang="en-US" sz="2000" dirty="0" smtClean="0">
                <a:solidFill>
                  <a:srgbClr val="FFFFFF"/>
                </a:solidFill>
                <a:latin typeface="Lucida Console" pitchFamily="49" charset="0"/>
              </a:rPr>
              <a:t> == 1</a:t>
            </a:r>
          </a:p>
          <a:p>
            <a:r>
              <a:rPr lang="en-US" sz="2000" dirty="0" smtClean="0">
                <a:solidFill>
                  <a:srgbClr val="FFFFFF"/>
                </a:solidFill>
                <a:latin typeface="Lucida Console" pitchFamily="49" charset="0"/>
              </a:rPr>
              <a:t>      select p;</a:t>
            </a:r>
            <a:endParaRPr lang="en-US" sz="2000" dirty="0">
              <a:solidFill>
                <a:srgbClr val="FFFFFF"/>
              </a:solidFill>
              <a:latin typeface="Lucida Console" pitchFamily="49" charset="0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5929322" y="4500570"/>
            <a:ext cx="2286016" cy="1143008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LINQ to SQL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Compiles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 </a:t>
            </a:r>
            <a:r>
              <a:rPr lang="en-US" dirty="0" err="1" smtClean="0"/>
              <a:t>SQLServer</a:t>
            </a:r>
            <a:r>
              <a:rPr lang="en-US" dirty="0" smtClean="0"/>
              <a:t> : Plan Cache \ Cache Hit Ratio</a:t>
            </a:r>
          </a:p>
          <a:p>
            <a:pPr lvl="1"/>
            <a:r>
              <a:rPr lang="en-US" dirty="0" smtClean="0"/>
              <a:t>Object Plans</a:t>
            </a:r>
            <a:r>
              <a:rPr lang="en-US" dirty="0"/>
              <a:t> </a:t>
            </a:r>
            <a:r>
              <a:rPr lang="en-US" dirty="0" smtClean="0"/>
              <a:t>&amp; SQL Plans</a:t>
            </a:r>
          </a:p>
          <a:p>
            <a:pPr lvl="1"/>
            <a:r>
              <a:rPr lang="en-US" dirty="0" smtClean="0"/>
              <a:t>Target &gt; 80%</a:t>
            </a:r>
          </a:p>
          <a:p>
            <a:endParaRPr lang="en-US" dirty="0" smtClean="0"/>
          </a:p>
          <a:p>
            <a:r>
              <a:rPr lang="en-US" dirty="0" smtClean="0"/>
              <a:t>Monitor wait stats </a:t>
            </a:r>
          </a:p>
          <a:p>
            <a:pPr lvl="1"/>
            <a:r>
              <a:rPr lang="en-US" dirty="0" smtClean="0"/>
              <a:t>RESOURCE_SEMAPHORE_QUERY_COMPILE</a:t>
            </a:r>
          </a:p>
          <a:p>
            <a:pPr lvl="2"/>
            <a:r>
              <a:rPr lang="en-US" dirty="0" smtClean="0"/>
              <a:t>Indicator that a query is compiling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Query compile “cost” from </a:t>
            </a:r>
            <a:r>
              <a:rPr lang="en-US" dirty="0" err="1" smtClean="0"/>
              <a:t>Showplan</a:t>
            </a:r>
            <a:r>
              <a:rPr lang="en-US" dirty="0" smtClean="0"/>
              <a:t> XML (SP2)</a:t>
            </a:r>
          </a:p>
          <a:p>
            <a:pPr lvl="1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QueryPlan</a:t>
            </a:r>
            <a:r>
              <a:rPr lang="en-US" dirty="0" smtClean="0"/>
              <a:t> </a:t>
            </a:r>
            <a:r>
              <a:rPr lang="en-US" dirty="0" err="1" smtClean="0"/>
              <a:t>CachedPlanSize</a:t>
            </a:r>
            <a:r>
              <a:rPr lang="en-US" dirty="0" smtClean="0"/>
              <a:t>="26" </a:t>
            </a:r>
            <a:r>
              <a:rPr lang="en-US" dirty="0" err="1" smtClean="0"/>
              <a:t>CompileTime</a:t>
            </a:r>
            <a:r>
              <a:rPr lang="en-US" dirty="0" smtClean="0"/>
              <a:t>="3" </a:t>
            </a:r>
            <a:r>
              <a:rPr lang="en-US" dirty="0" err="1" smtClean="0"/>
              <a:t>CompileCPU</a:t>
            </a:r>
            <a:r>
              <a:rPr lang="en-US" dirty="0" smtClean="0"/>
              <a:t>="3" </a:t>
            </a:r>
            <a:r>
              <a:rPr lang="en-US" dirty="0" err="1" smtClean="0"/>
              <a:t>CompileMemory</a:t>
            </a:r>
            <a:r>
              <a:rPr lang="en-US" dirty="0" smtClean="0"/>
              <a:t>="216"&gt;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4338638" cy="457200"/>
          </a:xfrm>
        </p:spPr>
        <p:txBody>
          <a:bodyPr/>
          <a:lstStyle/>
          <a:p>
            <a:r>
              <a:rPr lang="en-US" dirty="0" smtClean="0"/>
              <a:t>Increase Reuse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3981448" cy="4419600"/>
          </a:xfrm>
        </p:spPr>
        <p:txBody>
          <a:bodyPr/>
          <a:lstStyle/>
          <a:p>
            <a:r>
              <a:rPr lang="en-US" dirty="0" smtClean="0"/>
              <a:t>Explicitly parameterize queries</a:t>
            </a:r>
          </a:p>
          <a:p>
            <a:r>
              <a:rPr lang="en-US" dirty="0" smtClean="0"/>
              <a:t>Turn on Forced Parameterization</a:t>
            </a:r>
          </a:p>
          <a:p>
            <a:r>
              <a:rPr lang="en-US" dirty="0" smtClean="0"/>
              <a:t>Schema qualify all tables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14876" y="785794"/>
            <a:ext cx="4071966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FFFF99"/>
                </a:solidFill>
                <a:latin typeface="+mj-lt"/>
                <a:ea typeface="+mj-ea"/>
                <a:cs typeface="+mj-cs"/>
              </a:rPr>
              <a:t>Best Practices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557B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	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03557B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14876" y="1571612"/>
            <a:ext cx="3929061" cy="464347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fontAlgn="base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Consider explicitly </a:t>
            </a:r>
            <a:r>
              <a:rPr lang="en-US" sz="2400" dirty="0" err="1" smtClean="0"/>
              <a:t>parameterizing</a:t>
            </a:r>
            <a:r>
              <a:rPr lang="en-US" sz="2400" dirty="0" smtClean="0"/>
              <a:t> queries</a:t>
            </a:r>
          </a:p>
          <a:p>
            <a:pPr marL="342900" marR="0" lvl="0" indent="-342900" defTabSz="914400" fontAlgn="base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Consider Forced Parameterization</a:t>
            </a:r>
          </a:p>
          <a:p>
            <a:pPr marL="342900" marR="0" lvl="0" indent="-342900" defTabSz="914400" fontAlgn="base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Schema qualify all tables</a:t>
            </a:r>
          </a:p>
          <a:p>
            <a:pPr marL="342900" marR="0" lvl="0" indent="-342900" defTabSz="914400" fontAlgn="base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Use Dynamic SQL for optional parameters (</a:t>
            </a:r>
            <a:r>
              <a:rPr lang="en-US" sz="2400" dirty="0" err="1" smtClean="0"/>
              <a:t>sp_executesql</a:t>
            </a:r>
            <a:r>
              <a:rPr lang="en-US" sz="2400" dirty="0" smtClean="0"/>
              <a:t>)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3557B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Study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Guides</a:t>
            </a:r>
          </a:p>
          <a:p>
            <a:pPr lvl="1"/>
            <a:r>
              <a:rPr lang="en-US" dirty="0" smtClean="0"/>
              <a:t>Can force a particular execution plan on a query</a:t>
            </a:r>
          </a:p>
          <a:p>
            <a:pPr lvl="1"/>
            <a:r>
              <a:rPr lang="en-US" dirty="0" smtClean="0"/>
              <a:t>Very useful for packaged software</a:t>
            </a:r>
          </a:p>
          <a:p>
            <a:endParaRPr lang="en-US" dirty="0" smtClean="0"/>
          </a:p>
          <a:p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Distribution of data in a column</a:t>
            </a:r>
          </a:p>
          <a:p>
            <a:pPr lvl="1"/>
            <a:r>
              <a:rPr lang="en-US" dirty="0" smtClean="0"/>
              <a:t>Incorrect statistics can generate bad query plans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1670" y="1600200"/>
            <a:ext cx="6843730" cy="4419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 . . Dynamic SQL . . 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 . . A stored procedure . . 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2910" y="1714488"/>
            <a:ext cx="1143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</a:rPr>
              <a:t>A.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3786190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</a:rPr>
              <a:t>B.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1828800"/>
            <a:ext cx="31951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Plan Guides</a:t>
            </a:r>
          </a:p>
          <a:p>
            <a:pPr algn="ctr"/>
            <a:r>
              <a:rPr lang="en-US" sz="4800" dirty="0" smtClean="0">
                <a:solidFill>
                  <a:schemeClr val="bg2"/>
                </a:solidFill>
              </a:rPr>
              <a:t>&amp;</a:t>
            </a:r>
            <a:endParaRPr lang="en-US" sz="5400" dirty="0" smtClean="0">
              <a:solidFill>
                <a:schemeClr val="bg2"/>
              </a:solidFill>
            </a:endParaRPr>
          </a:p>
          <a:p>
            <a:pPr algn="ctr"/>
            <a:r>
              <a:rPr lang="en-US" sz="4800" b="1" dirty="0" smtClean="0">
                <a:solidFill>
                  <a:schemeClr val="bg2"/>
                </a:solidFill>
              </a:rPr>
              <a:t>Statistics</a:t>
            </a:r>
            <a:endParaRPr lang="en-US" sz="4800" b="1" dirty="0">
              <a:solidFill>
                <a:schemeClr val="bg2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Investigating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sys.stats</a:t>
            </a:r>
            <a:r>
              <a:rPr lang="en-US" dirty="0" smtClean="0"/>
              <a:t> &amp; </a:t>
            </a:r>
            <a:r>
              <a:rPr lang="en-US" dirty="0" err="1" smtClean="0"/>
              <a:t>sys.stats_columns</a:t>
            </a:r>
            <a:endParaRPr lang="en-US" dirty="0" smtClean="0"/>
          </a:p>
          <a:p>
            <a:r>
              <a:rPr lang="en-US" dirty="0" smtClean="0"/>
              <a:t>DBCC SHOW_STATISTICS</a:t>
            </a:r>
          </a:p>
          <a:p>
            <a:pPr lvl="1"/>
            <a:r>
              <a:rPr lang="en-US" dirty="0" smtClean="0"/>
              <a:t>Provides details on statistics</a:t>
            </a:r>
          </a:p>
          <a:p>
            <a:pPr lvl="1"/>
            <a:r>
              <a:rPr lang="en-US" dirty="0" smtClean="0"/>
              <a:t>Auto create and auto update statistics should be on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172200" y="4191000"/>
            <a:ext cx="2133600" cy="1600200"/>
          </a:xfrm>
          <a:prstGeom prst="wedgeRectCallout">
            <a:avLst/>
          </a:prstGeom>
          <a:noFill/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Demo: </a:t>
            </a:r>
          </a:p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Statistics</a:t>
            </a:r>
            <a:endParaRPr lang="en-US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3042" y="1600200"/>
            <a:ext cx="7272358" cy="4419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SELECT  SUM(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LineTotal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LineTotal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FROM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Sales.SalesOrderHeader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H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JOIN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Sales.SalesOrderDetail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D ON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D.SalesOrderID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H.SalesOrderID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WHERE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H.SalesOrderID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56000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CREATE PROC 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dbo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].[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GetLineTotal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](@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SalesOrderID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INT)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AS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SELECT  SUM(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LineTotal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LineTotal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FROM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Sales.SalesOrderHeader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H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JOIN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Sales.SalesOrderDetail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D ON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D.SalesOrderID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H.SalesOrderID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WHERE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H.SalesOrderID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= @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SalesOrderID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GO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EXEC 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dbo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].[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GetLineTotal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 56000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58" y="1643050"/>
            <a:ext cx="1143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</a:rPr>
              <a:t>A.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040" y="3643298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</a:rPr>
              <a:t>B.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Apply query hints to SQL statements</a:t>
            </a:r>
          </a:p>
          <a:p>
            <a:r>
              <a:rPr lang="en-US" dirty="0" smtClean="0"/>
              <a:t>Great for packaged applications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2362200" y="1524000"/>
            <a:ext cx="3581400" cy="1219200"/>
          </a:xfrm>
          <a:prstGeom prst="wedgeRectCallout">
            <a:avLst/>
          </a:prstGeom>
          <a:noFill/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Demo: Plan Guides</a:t>
            </a:r>
            <a:endParaRPr lang="en-US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1670" y="1600200"/>
            <a:ext cx="6843730" cy="4419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 . . Dynamic SQL . . 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. . . A stored procedure . . 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2910" y="1714488"/>
            <a:ext cx="1143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</a:rPr>
              <a:t>A.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3786190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99"/>
                </a:solidFill>
              </a:rPr>
              <a:t>B.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Usage in SQL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Buffer Memory</a:t>
            </a:r>
          </a:p>
          <a:p>
            <a:pPr lvl="1"/>
            <a:r>
              <a:rPr lang="en-US" dirty="0" smtClean="0"/>
              <a:t>Data pages</a:t>
            </a:r>
          </a:p>
          <a:p>
            <a:pPr lvl="1"/>
            <a:r>
              <a:rPr lang="en-US" dirty="0" smtClean="0"/>
              <a:t>Index pages</a:t>
            </a:r>
          </a:p>
          <a:p>
            <a:pPr lvl="1"/>
            <a:r>
              <a:rPr lang="en-US" dirty="0" err="1" smtClean="0"/>
              <a:t>sys.dm_os_buffer_descriptors</a:t>
            </a:r>
            <a:endParaRPr lang="en-US" dirty="0" smtClean="0"/>
          </a:p>
          <a:p>
            <a:pPr lvl="2"/>
            <a:r>
              <a:rPr lang="en-US" dirty="0" smtClean="0"/>
              <a:t>Lists every page in the buffer</a:t>
            </a:r>
          </a:p>
          <a:p>
            <a:pPr lvl="2"/>
            <a:r>
              <a:rPr lang="en-US" dirty="0" smtClean="0"/>
              <a:t>Includes database and object</a:t>
            </a:r>
          </a:p>
          <a:p>
            <a:r>
              <a:rPr lang="en-US" dirty="0" smtClean="0"/>
              <a:t>Cache Memory</a:t>
            </a:r>
          </a:p>
          <a:p>
            <a:pPr lvl="1"/>
            <a:r>
              <a:rPr lang="en-US" dirty="0" smtClean="0"/>
              <a:t>Query plans</a:t>
            </a:r>
          </a:p>
          <a:p>
            <a:pPr lvl="1"/>
            <a:r>
              <a:rPr lang="en-US" dirty="0" err="1" smtClean="0"/>
              <a:t>sys.dm_os_memory_cache_counters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6143636" y="2000240"/>
            <a:ext cx="2362200" cy="2209800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 SQLTeam.com</a:t>
            </a:r>
          </a:p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Buffer Memory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ys.dm_os_memory_cache_counters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CACHESTORE_OBJCP</a:t>
            </a:r>
          </a:p>
          <a:p>
            <a:pPr lvl="1"/>
            <a:r>
              <a:rPr lang="en-US" dirty="0" smtClean="0"/>
              <a:t>Stored procedures, functions and triggers</a:t>
            </a:r>
          </a:p>
          <a:p>
            <a:endParaRPr lang="en-US" dirty="0" smtClean="0"/>
          </a:p>
          <a:p>
            <a:r>
              <a:rPr lang="en-US" dirty="0" smtClean="0"/>
              <a:t>CACHESTORE_SQLCP</a:t>
            </a:r>
          </a:p>
          <a:p>
            <a:pPr lvl="1"/>
            <a:r>
              <a:rPr lang="en-US" dirty="0" smtClean="0"/>
              <a:t>Ad hoc SQL and prepared queries</a:t>
            </a:r>
          </a:p>
          <a:p>
            <a:endParaRPr lang="en-US" dirty="0" smtClean="0"/>
          </a:p>
          <a:p>
            <a:r>
              <a:rPr lang="en-US" dirty="0" smtClean="0"/>
              <a:t>CACHESTORE_PHDR</a:t>
            </a:r>
          </a:p>
          <a:p>
            <a:pPr lvl="1"/>
            <a:r>
              <a:rPr lang="en-US" dirty="0" err="1" smtClean="0"/>
              <a:t>Algebrizer</a:t>
            </a:r>
            <a:r>
              <a:rPr lang="en-US" dirty="0" smtClean="0"/>
              <a:t> trees for views, defaults, triggers</a:t>
            </a:r>
          </a:p>
          <a:p>
            <a:endParaRPr lang="en-US" dirty="0" smtClean="0"/>
          </a:p>
          <a:p>
            <a:r>
              <a:rPr lang="en-US" dirty="0" smtClean="0"/>
              <a:t>Many, many more…</a:t>
            </a:r>
          </a:p>
          <a:p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6215074" y="1785926"/>
            <a:ext cx="2505076" cy="2214578"/>
          </a:xfrm>
          <a:prstGeom prst="wedgeRectCallout">
            <a:avLst/>
          </a:prstGeom>
          <a:noFill/>
          <a:ln w="31750">
            <a:solidFill>
              <a:srgbClr val="FFFF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Demo: </a:t>
            </a:r>
          </a:p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SQLTeam.com</a:t>
            </a:r>
          </a:p>
          <a:p>
            <a:pPr algn="ctr"/>
            <a:r>
              <a:rPr lang="en-US" sz="2400" b="1" dirty="0" smtClean="0">
                <a:solidFill>
                  <a:srgbClr val="FFFF99"/>
                </a:solidFill>
              </a:rPr>
              <a:t> Procedure Cache Memory</a:t>
            </a:r>
            <a:endParaRPr lang="en-US" sz="2400" b="1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 Cache Size Limit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2005 SP2 (64-bit)</a:t>
            </a:r>
          </a:p>
          <a:p>
            <a:pPr lvl="1"/>
            <a:r>
              <a:rPr lang="en-US" dirty="0" smtClean="0"/>
              <a:t>75% of memory up to 4GB</a:t>
            </a:r>
          </a:p>
          <a:p>
            <a:pPr lvl="1"/>
            <a:r>
              <a:rPr lang="en-US" dirty="0" smtClean="0"/>
              <a:t>Plus 10% of memory from 4GB to 64GB</a:t>
            </a:r>
          </a:p>
          <a:p>
            <a:pPr lvl="1"/>
            <a:r>
              <a:rPr lang="en-US" dirty="0" smtClean="0"/>
              <a:t>Plus 5% of memory over 64GB</a:t>
            </a:r>
          </a:p>
          <a:p>
            <a:endParaRPr lang="en-US" dirty="0" smtClean="0"/>
          </a:p>
          <a:p>
            <a:r>
              <a:rPr lang="en-US" dirty="0" smtClean="0"/>
              <a:t>SQL Server 2005 RTM &amp; SP1 (64-bit)</a:t>
            </a:r>
          </a:p>
          <a:p>
            <a:pPr lvl="1"/>
            <a:r>
              <a:rPr lang="en-US" dirty="0" smtClean="0"/>
              <a:t>75% of memory up to 8GB</a:t>
            </a:r>
          </a:p>
          <a:p>
            <a:pPr lvl="1"/>
            <a:r>
              <a:rPr lang="en-US" dirty="0" smtClean="0"/>
              <a:t>Plus 50% of memory from 8GB to 64GB</a:t>
            </a:r>
          </a:p>
          <a:p>
            <a:pPr lvl="1"/>
            <a:r>
              <a:rPr lang="en-US" dirty="0" smtClean="0"/>
              <a:t>Plus 25% of memory over 64GB</a:t>
            </a:r>
          </a:p>
          <a:p>
            <a:endParaRPr lang="en-US" dirty="0" smtClean="0"/>
          </a:p>
          <a:p>
            <a:r>
              <a:rPr lang="en-US" dirty="0" smtClean="0"/>
              <a:t>SQL Server 2000</a:t>
            </a:r>
          </a:p>
          <a:p>
            <a:pPr lvl="1"/>
            <a:r>
              <a:rPr lang="en-US" dirty="0" smtClean="0"/>
              <a:t>50% of memory or 1GB – whichever is lower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Compiling a Query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428596" y="1714488"/>
          <a:ext cx="814393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Compiled Plans</a:t>
            </a:r>
          </a:p>
          <a:p>
            <a:endParaRPr lang="en-US" dirty="0" smtClean="0"/>
          </a:p>
          <a:p>
            <a:r>
              <a:rPr lang="en-US" dirty="0" err="1" smtClean="0"/>
              <a:t>Algebrizer</a:t>
            </a:r>
            <a:r>
              <a:rPr lang="en-US" dirty="0" smtClean="0"/>
              <a:t> Trees</a:t>
            </a:r>
          </a:p>
          <a:p>
            <a:pPr lvl="1"/>
            <a:r>
              <a:rPr lang="en-US" dirty="0" smtClean="0"/>
              <a:t>Parsed query text that resolves tables, columns and variables</a:t>
            </a:r>
          </a:p>
          <a:p>
            <a:pPr lvl="1"/>
            <a:r>
              <a:rPr lang="en-US" dirty="0" smtClean="0"/>
              <a:t>Only cached for views, defaults and constraints</a:t>
            </a:r>
          </a:p>
          <a:p>
            <a:endParaRPr lang="en-US" dirty="0" smtClean="0"/>
          </a:p>
          <a:p>
            <a:r>
              <a:rPr lang="en-US" dirty="0" smtClean="0"/>
              <a:t>Execution Contexts</a:t>
            </a:r>
          </a:p>
          <a:p>
            <a:pPr lvl="1"/>
            <a:r>
              <a:rPr lang="en-US" dirty="0" smtClean="0"/>
              <a:t>Tracks the execution of a particular query</a:t>
            </a:r>
          </a:p>
          <a:p>
            <a:endParaRPr lang="en-US" dirty="0" smtClean="0"/>
          </a:p>
          <a:p>
            <a:r>
              <a:rPr lang="en-US" dirty="0" smtClean="0"/>
              <a:t>Cursors</a:t>
            </a:r>
          </a:p>
          <a:p>
            <a:pPr lvl="1"/>
            <a:r>
              <a:rPr lang="en-US" dirty="0" smtClean="0"/>
              <a:t>Tracks the status of server-side cursors</a:t>
            </a:r>
          </a:p>
          <a:p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l-templat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00CC99"/>
      </a:accent1>
      <a:accent2>
        <a:srgbClr val="3333CC"/>
      </a:accent2>
      <a:accent3>
        <a:srgbClr val="AAAAAA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808080"/>
    </a:dk1>
    <a:lt1>
      <a:srgbClr val="FFFFFF"/>
    </a:lt1>
    <a:dk2>
      <a:srgbClr val="000000"/>
    </a:dk2>
    <a:lt2>
      <a:srgbClr val="000000"/>
    </a:lt2>
    <a:accent1>
      <a:srgbClr val="00CC99"/>
    </a:accent1>
    <a:accent2>
      <a:srgbClr val="3333CC"/>
    </a:accent2>
    <a:accent3>
      <a:srgbClr val="AAAAAA"/>
    </a:accent3>
    <a:accent4>
      <a:srgbClr val="DADADA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1013</Words>
  <Application>Microsoft Office PowerPoint</Application>
  <PresentationFormat>On-screen Show (4:3)</PresentationFormat>
  <Paragraphs>312</Paragraphs>
  <Slides>30</Slides>
  <Notes>30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sql-template</vt:lpstr>
      <vt:lpstr>Understanding the Procedure Cache</vt:lpstr>
      <vt:lpstr>Agenda</vt:lpstr>
      <vt:lpstr>Which is better?</vt:lpstr>
      <vt:lpstr>Which is better?</vt:lpstr>
      <vt:lpstr>Memory Usage in SQL Server</vt:lpstr>
      <vt:lpstr>sys.dm_os_memory_cache_counters</vt:lpstr>
      <vt:lpstr>Procedure Cache Size Limit</vt:lpstr>
      <vt:lpstr>Compiling a Query</vt:lpstr>
      <vt:lpstr>Cached Objects</vt:lpstr>
      <vt:lpstr>Cache Lookup</vt:lpstr>
      <vt:lpstr>Parameterization</vt:lpstr>
      <vt:lpstr>Simple Parameterization</vt:lpstr>
      <vt:lpstr>Simple Parameterization Limits</vt:lpstr>
      <vt:lpstr>sp_executesql</vt:lpstr>
      <vt:lpstr>Forced Parameterization</vt:lpstr>
      <vt:lpstr>Forced Parameterization</vt:lpstr>
      <vt:lpstr>Stored Procedure Parameterization</vt:lpstr>
      <vt:lpstr>Parameter Sniffing</vt:lpstr>
      <vt:lpstr>Fixing Parameter Sniffing</vt:lpstr>
      <vt:lpstr>Optional Parameters</vt:lpstr>
      <vt:lpstr>LINQ to SQL</vt:lpstr>
      <vt:lpstr>Monitoring Compiles</vt:lpstr>
      <vt:lpstr>Increase Reuse </vt:lpstr>
      <vt:lpstr>Further Study</vt:lpstr>
      <vt:lpstr>Which is better?</vt:lpstr>
      <vt:lpstr>Slide 26</vt:lpstr>
      <vt:lpstr>Slide 27</vt:lpstr>
      <vt:lpstr>Slide 28</vt:lpstr>
      <vt:lpstr>Investigating Statistics</vt:lpstr>
      <vt:lpstr>Plan Guides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2009-06-04T14:18:50Z</dcterms:created>
  <dcterms:modified xsi:type="dcterms:W3CDTF">2009-06-11T20:46:06Z</dcterms:modified>
</cp:coreProperties>
</file>