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9"/>
  </p:notesMasterIdLst>
  <p:handoutMasterIdLst>
    <p:handoutMasterId r:id="rId30"/>
  </p:handoutMasterIdLst>
  <p:sldIdLst>
    <p:sldId id="288" r:id="rId2"/>
    <p:sldId id="290" r:id="rId3"/>
    <p:sldId id="256" r:id="rId4"/>
    <p:sldId id="279" r:id="rId5"/>
    <p:sldId id="294" r:id="rId6"/>
    <p:sldId id="276" r:id="rId7"/>
    <p:sldId id="282" r:id="rId8"/>
    <p:sldId id="278" r:id="rId9"/>
    <p:sldId id="283" r:id="rId10"/>
    <p:sldId id="284" r:id="rId11"/>
    <p:sldId id="273" r:id="rId12"/>
    <p:sldId id="264" r:id="rId13"/>
    <p:sldId id="263" r:id="rId14"/>
    <p:sldId id="285" r:id="rId15"/>
    <p:sldId id="265" r:id="rId16"/>
    <p:sldId id="266" r:id="rId17"/>
    <p:sldId id="268" r:id="rId18"/>
    <p:sldId id="269" r:id="rId19"/>
    <p:sldId id="272" r:id="rId20"/>
    <p:sldId id="293" r:id="rId21"/>
    <p:sldId id="274" r:id="rId22"/>
    <p:sldId id="291" r:id="rId23"/>
    <p:sldId id="292" r:id="rId24"/>
    <p:sldId id="296" r:id="rId25"/>
    <p:sldId id="280" r:id="rId26"/>
    <p:sldId id="281" r:id="rId27"/>
    <p:sldId id="297" r:id="rId28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325" autoAdjust="0"/>
    <p:restoredTop sz="88376" autoAdjust="0"/>
  </p:normalViewPr>
  <p:slideViewPr>
    <p:cSldViewPr snapToGrid="0">
      <p:cViewPr varScale="1">
        <p:scale>
          <a:sx n="81" d="100"/>
          <a:sy n="81" d="100"/>
        </p:scale>
        <p:origin x="90" y="41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ll Graziano" userId="9d41bbc8a821f64f" providerId="LiveId" clId="{B9081C3A-30F0-4B2A-85CC-D46033E707A9}"/>
    <pc:docChg chg="modSld">
      <pc:chgData name="Bill Graziano" userId="9d41bbc8a821f64f" providerId="LiveId" clId="{B9081C3A-30F0-4B2A-85CC-D46033E707A9}" dt="2018-07-12T18:44:24.297" v="39" actId="20577"/>
      <pc:docMkLst>
        <pc:docMk/>
      </pc:docMkLst>
      <pc:sldChg chg="modSp">
        <pc:chgData name="Bill Graziano" userId="9d41bbc8a821f64f" providerId="LiveId" clId="{B9081C3A-30F0-4B2A-85CC-D46033E707A9}" dt="2018-07-12T18:44:24.297" v="39" actId="20577"/>
        <pc:sldMkLst>
          <pc:docMk/>
          <pc:sldMk cId="1464375973" sldId="265"/>
        </pc:sldMkLst>
        <pc:spChg chg="mod">
          <ac:chgData name="Bill Graziano" userId="9d41bbc8a821f64f" providerId="LiveId" clId="{B9081C3A-30F0-4B2A-85CC-D46033E707A9}" dt="2018-07-12T18:44:24.297" v="39" actId="20577"/>
          <ac:spMkLst>
            <pc:docMk/>
            <pc:sldMk cId="1464375973" sldId="265"/>
            <ac:spMk id="10243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88EF4-0450-4356-9064-FBCDF8E210F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4686CE-FF61-486B-A9FB-CDE1F95A2CA9}">
      <dgm:prSet phldrT="[Text]"/>
      <dgm:spPr/>
      <dgm:t>
        <a:bodyPr/>
        <a:lstStyle/>
        <a:p>
          <a:r>
            <a:rPr lang="en-US" dirty="0"/>
            <a:t>Address Common T-SQL Mistakes</a:t>
          </a:r>
        </a:p>
      </dgm:t>
    </dgm:pt>
    <dgm:pt modelId="{5CF2F9E0-6A04-409F-A87B-7C62C1409590}" type="parTrans" cxnId="{180107DC-E3BA-4DC2-84AF-E4182ABDABBA}">
      <dgm:prSet/>
      <dgm:spPr/>
      <dgm:t>
        <a:bodyPr/>
        <a:lstStyle/>
        <a:p>
          <a:endParaRPr lang="en-US"/>
        </a:p>
      </dgm:t>
    </dgm:pt>
    <dgm:pt modelId="{B8320EA7-8C35-47FD-9745-BDD843161649}" type="sibTrans" cxnId="{180107DC-E3BA-4DC2-84AF-E4182ABDABBA}">
      <dgm:prSet/>
      <dgm:spPr/>
      <dgm:t>
        <a:bodyPr/>
        <a:lstStyle/>
        <a:p>
          <a:endParaRPr lang="en-US"/>
        </a:p>
      </dgm:t>
    </dgm:pt>
    <dgm:pt modelId="{D3DE7C2E-8357-414C-96FB-A8FF85EF5F6A}">
      <dgm:prSet phldrT="[Text]"/>
      <dgm:spPr/>
      <dgm:t>
        <a:bodyPr/>
        <a:lstStyle/>
        <a:p>
          <a:r>
            <a:rPr lang="en-US" dirty="0"/>
            <a:t>Provide Architectural Guidance</a:t>
          </a:r>
        </a:p>
      </dgm:t>
    </dgm:pt>
    <dgm:pt modelId="{6F4C73D1-EF1B-4679-A226-70E03F5930B5}" type="parTrans" cxnId="{55E2C933-3F01-48B8-9D64-F4D58231A95A}">
      <dgm:prSet/>
      <dgm:spPr/>
      <dgm:t>
        <a:bodyPr/>
        <a:lstStyle/>
        <a:p>
          <a:endParaRPr lang="en-US"/>
        </a:p>
      </dgm:t>
    </dgm:pt>
    <dgm:pt modelId="{B477664B-D61B-4D52-9455-18BF80EAE403}" type="sibTrans" cxnId="{55E2C933-3F01-48B8-9D64-F4D58231A95A}">
      <dgm:prSet/>
      <dgm:spPr/>
      <dgm:t>
        <a:bodyPr/>
        <a:lstStyle/>
        <a:p>
          <a:endParaRPr lang="en-US"/>
        </a:p>
      </dgm:t>
    </dgm:pt>
    <dgm:pt modelId="{07F38D2C-558B-47E0-9E83-68373F04C4B6}">
      <dgm:prSet phldrT="[Text]"/>
      <dgm:spPr/>
      <dgm:t>
        <a:bodyPr/>
        <a:lstStyle/>
        <a:p>
          <a:r>
            <a:rPr lang="en-US" dirty="0"/>
            <a:t>Client Agnostic</a:t>
          </a:r>
        </a:p>
      </dgm:t>
    </dgm:pt>
    <dgm:pt modelId="{71EC5F48-863C-40CA-963F-D536CCCBF900}" type="parTrans" cxnId="{E8E93EAC-278D-4C7A-B670-AD93780CCC28}">
      <dgm:prSet/>
      <dgm:spPr/>
      <dgm:t>
        <a:bodyPr/>
        <a:lstStyle/>
        <a:p>
          <a:endParaRPr lang="en-US"/>
        </a:p>
      </dgm:t>
    </dgm:pt>
    <dgm:pt modelId="{A6902DEB-CAC5-49E7-BFCD-154668689601}" type="sibTrans" cxnId="{E8E93EAC-278D-4C7A-B670-AD93780CCC28}">
      <dgm:prSet/>
      <dgm:spPr/>
      <dgm:t>
        <a:bodyPr/>
        <a:lstStyle/>
        <a:p>
          <a:endParaRPr lang="en-US"/>
        </a:p>
      </dgm:t>
    </dgm:pt>
    <dgm:pt modelId="{F367B7AC-F98A-4D22-B0FC-7EA512A08CDD}" type="pres">
      <dgm:prSet presAssocID="{B7F88EF4-0450-4356-9064-FBCDF8E210FA}" presName="linear" presStyleCnt="0">
        <dgm:presLayoutVars>
          <dgm:dir/>
          <dgm:animLvl val="lvl"/>
          <dgm:resizeHandles val="exact"/>
        </dgm:presLayoutVars>
      </dgm:prSet>
      <dgm:spPr/>
    </dgm:pt>
    <dgm:pt modelId="{B73BD21B-02DF-4FF6-BA5B-C758A73564F6}" type="pres">
      <dgm:prSet presAssocID="{EF4686CE-FF61-486B-A9FB-CDE1F95A2CA9}" presName="parentLin" presStyleCnt="0"/>
      <dgm:spPr/>
    </dgm:pt>
    <dgm:pt modelId="{3F602438-D596-4140-A379-75828A56A3B0}" type="pres">
      <dgm:prSet presAssocID="{EF4686CE-FF61-486B-A9FB-CDE1F95A2CA9}" presName="parentLeftMargin" presStyleLbl="node1" presStyleIdx="0" presStyleCnt="3"/>
      <dgm:spPr/>
    </dgm:pt>
    <dgm:pt modelId="{1A28DEB3-C397-4854-A4CE-4F99C51FF227}" type="pres">
      <dgm:prSet presAssocID="{EF4686CE-FF61-486B-A9FB-CDE1F95A2CA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3113B25-4F2B-49D5-B793-4D1C98F42F3F}" type="pres">
      <dgm:prSet presAssocID="{EF4686CE-FF61-486B-A9FB-CDE1F95A2CA9}" presName="negativeSpace" presStyleCnt="0"/>
      <dgm:spPr/>
    </dgm:pt>
    <dgm:pt modelId="{58B18BD1-186C-4E35-8ECB-55E7D85F8451}" type="pres">
      <dgm:prSet presAssocID="{EF4686CE-FF61-486B-A9FB-CDE1F95A2CA9}" presName="childText" presStyleLbl="conFgAcc1" presStyleIdx="0" presStyleCnt="3">
        <dgm:presLayoutVars>
          <dgm:bulletEnabled val="1"/>
        </dgm:presLayoutVars>
      </dgm:prSet>
      <dgm:spPr/>
    </dgm:pt>
    <dgm:pt modelId="{10C33C46-61D5-4CD6-B36E-0920D6DA3ABB}" type="pres">
      <dgm:prSet presAssocID="{B8320EA7-8C35-47FD-9745-BDD843161649}" presName="spaceBetweenRectangles" presStyleCnt="0"/>
      <dgm:spPr/>
    </dgm:pt>
    <dgm:pt modelId="{5A9F3F5C-884F-4E3E-99EC-F21C2AFCC1D4}" type="pres">
      <dgm:prSet presAssocID="{D3DE7C2E-8357-414C-96FB-A8FF85EF5F6A}" presName="parentLin" presStyleCnt="0"/>
      <dgm:spPr/>
    </dgm:pt>
    <dgm:pt modelId="{56F46966-BA1C-49F0-948D-73B9499BABFD}" type="pres">
      <dgm:prSet presAssocID="{D3DE7C2E-8357-414C-96FB-A8FF85EF5F6A}" presName="parentLeftMargin" presStyleLbl="node1" presStyleIdx="0" presStyleCnt="3"/>
      <dgm:spPr/>
    </dgm:pt>
    <dgm:pt modelId="{8A78A706-EB5C-4191-9717-FC9FD0BAD37A}" type="pres">
      <dgm:prSet presAssocID="{D3DE7C2E-8357-414C-96FB-A8FF85EF5F6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49A8EF2-5EEE-4E3A-94D1-7DFF736D7EF4}" type="pres">
      <dgm:prSet presAssocID="{D3DE7C2E-8357-414C-96FB-A8FF85EF5F6A}" presName="negativeSpace" presStyleCnt="0"/>
      <dgm:spPr/>
    </dgm:pt>
    <dgm:pt modelId="{DE89A36C-E487-49CA-925B-B5E5EDDDD272}" type="pres">
      <dgm:prSet presAssocID="{D3DE7C2E-8357-414C-96FB-A8FF85EF5F6A}" presName="childText" presStyleLbl="conFgAcc1" presStyleIdx="1" presStyleCnt="3">
        <dgm:presLayoutVars>
          <dgm:bulletEnabled val="1"/>
        </dgm:presLayoutVars>
      </dgm:prSet>
      <dgm:spPr/>
    </dgm:pt>
    <dgm:pt modelId="{DA7BE960-67A0-4AB3-9051-92369CEF8110}" type="pres">
      <dgm:prSet presAssocID="{B477664B-D61B-4D52-9455-18BF80EAE403}" presName="spaceBetweenRectangles" presStyleCnt="0"/>
      <dgm:spPr/>
    </dgm:pt>
    <dgm:pt modelId="{DF098DF2-F3E4-4738-B3D0-32D5C98C8F2E}" type="pres">
      <dgm:prSet presAssocID="{07F38D2C-558B-47E0-9E83-68373F04C4B6}" presName="parentLin" presStyleCnt="0"/>
      <dgm:spPr/>
    </dgm:pt>
    <dgm:pt modelId="{0FE1AF2D-0D45-4F08-A1B6-DFF71D81F442}" type="pres">
      <dgm:prSet presAssocID="{07F38D2C-558B-47E0-9E83-68373F04C4B6}" presName="parentLeftMargin" presStyleLbl="node1" presStyleIdx="1" presStyleCnt="3"/>
      <dgm:spPr/>
    </dgm:pt>
    <dgm:pt modelId="{8FA2A289-981E-42E1-96B6-EBE5CBFC0957}" type="pres">
      <dgm:prSet presAssocID="{07F38D2C-558B-47E0-9E83-68373F04C4B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0D05EF7-0B1D-42D7-86EC-4BFDD8E17FB1}" type="pres">
      <dgm:prSet presAssocID="{07F38D2C-558B-47E0-9E83-68373F04C4B6}" presName="negativeSpace" presStyleCnt="0"/>
      <dgm:spPr/>
    </dgm:pt>
    <dgm:pt modelId="{C8845F0C-2589-43F8-8F5E-EE255F08BE4F}" type="pres">
      <dgm:prSet presAssocID="{07F38D2C-558B-47E0-9E83-68373F04C4B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DA0C70C-D0E1-4817-AF3F-426CDC281906}" type="presOf" srcId="{D3DE7C2E-8357-414C-96FB-A8FF85EF5F6A}" destId="{8A78A706-EB5C-4191-9717-FC9FD0BAD37A}" srcOrd="1" destOrd="0" presId="urn:microsoft.com/office/officeart/2005/8/layout/list1"/>
    <dgm:cxn modelId="{55E2C933-3F01-48B8-9D64-F4D58231A95A}" srcId="{B7F88EF4-0450-4356-9064-FBCDF8E210FA}" destId="{D3DE7C2E-8357-414C-96FB-A8FF85EF5F6A}" srcOrd="1" destOrd="0" parTransId="{6F4C73D1-EF1B-4679-A226-70E03F5930B5}" sibTransId="{B477664B-D61B-4D52-9455-18BF80EAE403}"/>
    <dgm:cxn modelId="{7D9FCE55-DAED-4CED-B7E2-57C560B2BF3D}" type="presOf" srcId="{EF4686CE-FF61-486B-A9FB-CDE1F95A2CA9}" destId="{3F602438-D596-4140-A379-75828A56A3B0}" srcOrd="0" destOrd="0" presId="urn:microsoft.com/office/officeart/2005/8/layout/list1"/>
    <dgm:cxn modelId="{B5E026AA-A1D8-4948-B36D-AF7D383253AB}" type="presOf" srcId="{D3DE7C2E-8357-414C-96FB-A8FF85EF5F6A}" destId="{56F46966-BA1C-49F0-948D-73B9499BABFD}" srcOrd="0" destOrd="0" presId="urn:microsoft.com/office/officeart/2005/8/layout/list1"/>
    <dgm:cxn modelId="{E8E93EAC-278D-4C7A-B670-AD93780CCC28}" srcId="{B7F88EF4-0450-4356-9064-FBCDF8E210FA}" destId="{07F38D2C-558B-47E0-9E83-68373F04C4B6}" srcOrd="2" destOrd="0" parTransId="{71EC5F48-863C-40CA-963F-D536CCCBF900}" sibTransId="{A6902DEB-CAC5-49E7-BFCD-154668689601}"/>
    <dgm:cxn modelId="{8A5ABAB5-3598-4165-AFA4-D65507FFBC62}" type="presOf" srcId="{EF4686CE-FF61-486B-A9FB-CDE1F95A2CA9}" destId="{1A28DEB3-C397-4854-A4CE-4F99C51FF227}" srcOrd="1" destOrd="0" presId="urn:microsoft.com/office/officeart/2005/8/layout/list1"/>
    <dgm:cxn modelId="{86DA3ED1-1661-438D-8F16-B48C56D5D769}" type="presOf" srcId="{07F38D2C-558B-47E0-9E83-68373F04C4B6}" destId="{8FA2A289-981E-42E1-96B6-EBE5CBFC0957}" srcOrd="1" destOrd="0" presId="urn:microsoft.com/office/officeart/2005/8/layout/list1"/>
    <dgm:cxn modelId="{180107DC-E3BA-4DC2-84AF-E4182ABDABBA}" srcId="{B7F88EF4-0450-4356-9064-FBCDF8E210FA}" destId="{EF4686CE-FF61-486B-A9FB-CDE1F95A2CA9}" srcOrd="0" destOrd="0" parTransId="{5CF2F9E0-6A04-409F-A87B-7C62C1409590}" sibTransId="{B8320EA7-8C35-47FD-9745-BDD843161649}"/>
    <dgm:cxn modelId="{48A797EB-3996-4D11-8D1B-AF9446ABAB28}" type="presOf" srcId="{07F38D2C-558B-47E0-9E83-68373F04C4B6}" destId="{0FE1AF2D-0D45-4F08-A1B6-DFF71D81F442}" srcOrd="0" destOrd="0" presId="urn:microsoft.com/office/officeart/2005/8/layout/list1"/>
    <dgm:cxn modelId="{A2E3FAFB-6CB4-4115-891B-7A57200E5A7A}" type="presOf" srcId="{B7F88EF4-0450-4356-9064-FBCDF8E210FA}" destId="{F367B7AC-F98A-4D22-B0FC-7EA512A08CDD}" srcOrd="0" destOrd="0" presId="urn:microsoft.com/office/officeart/2005/8/layout/list1"/>
    <dgm:cxn modelId="{6B7D91C3-E1E7-425E-8679-9A0DE31A33DA}" type="presParOf" srcId="{F367B7AC-F98A-4D22-B0FC-7EA512A08CDD}" destId="{B73BD21B-02DF-4FF6-BA5B-C758A73564F6}" srcOrd="0" destOrd="0" presId="urn:microsoft.com/office/officeart/2005/8/layout/list1"/>
    <dgm:cxn modelId="{C4B2BB90-793C-411E-8D28-76281FA5E2B8}" type="presParOf" srcId="{B73BD21B-02DF-4FF6-BA5B-C758A73564F6}" destId="{3F602438-D596-4140-A379-75828A56A3B0}" srcOrd="0" destOrd="0" presId="urn:microsoft.com/office/officeart/2005/8/layout/list1"/>
    <dgm:cxn modelId="{7D2843F4-B09C-48E6-94F0-9A13F797AAE0}" type="presParOf" srcId="{B73BD21B-02DF-4FF6-BA5B-C758A73564F6}" destId="{1A28DEB3-C397-4854-A4CE-4F99C51FF227}" srcOrd="1" destOrd="0" presId="urn:microsoft.com/office/officeart/2005/8/layout/list1"/>
    <dgm:cxn modelId="{EE7EAB3C-51EE-4E55-9E4D-5361CF352B94}" type="presParOf" srcId="{F367B7AC-F98A-4D22-B0FC-7EA512A08CDD}" destId="{43113B25-4F2B-49D5-B793-4D1C98F42F3F}" srcOrd="1" destOrd="0" presId="urn:microsoft.com/office/officeart/2005/8/layout/list1"/>
    <dgm:cxn modelId="{717137C8-33DB-41E8-A174-3E8C3049904C}" type="presParOf" srcId="{F367B7AC-F98A-4D22-B0FC-7EA512A08CDD}" destId="{58B18BD1-186C-4E35-8ECB-55E7D85F8451}" srcOrd="2" destOrd="0" presId="urn:microsoft.com/office/officeart/2005/8/layout/list1"/>
    <dgm:cxn modelId="{42591A4E-760B-4166-A1B1-4551EACC7ED7}" type="presParOf" srcId="{F367B7AC-F98A-4D22-B0FC-7EA512A08CDD}" destId="{10C33C46-61D5-4CD6-B36E-0920D6DA3ABB}" srcOrd="3" destOrd="0" presId="urn:microsoft.com/office/officeart/2005/8/layout/list1"/>
    <dgm:cxn modelId="{2FD44360-8245-4CE8-A42A-DC2C026504FC}" type="presParOf" srcId="{F367B7AC-F98A-4D22-B0FC-7EA512A08CDD}" destId="{5A9F3F5C-884F-4E3E-99EC-F21C2AFCC1D4}" srcOrd="4" destOrd="0" presId="urn:microsoft.com/office/officeart/2005/8/layout/list1"/>
    <dgm:cxn modelId="{1F16D5FB-3A78-4D12-858B-5F1C3627ACD6}" type="presParOf" srcId="{5A9F3F5C-884F-4E3E-99EC-F21C2AFCC1D4}" destId="{56F46966-BA1C-49F0-948D-73B9499BABFD}" srcOrd="0" destOrd="0" presId="urn:microsoft.com/office/officeart/2005/8/layout/list1"/>
    <dgm:cxn modelId="{0B975D85-110E-40E4-88F7-6D9C7C3FF056}" type="presParOf" srcId="{5A9F3F5C-884F-4E3E-99EC-F21C2AFCC1D4}" destId="{8A78A706-EB5C-4191-9717-FC9FD0BAD37A}" srcOrd="1" destOrd="0" presId="urn:microsoft.com/office/officeart/2005/8/layout/list1"/>
    <dgm:cxn modelId="{6E8EF070-97D7-4ED9-BBB6-6EB5098C684B}" type="presParOf" srcId="{F367B7AC-F98A-4D22-B0FC-7EA512A08CDD}" destId="{D49A8EF2-5EEE-4E3A-94D1-7DFF736D7EF4}" srcOrd="5" destOrd="0" presId="urn:microsoft.com/office/officeart/2005/8/layout/list1"/>
    <dgm:cxn modelId="{E24BAC4A-049A-4F59-97B5-D5EFEE3291D7}" type="presParOf" srcId="{F367B7AC-F98A-4D22-B0FC-7EA512A08CDD}" destId="{DE89A36C-E487-49CA-925B-B5E5EDDDD272}" srcOrd="6" destOrd="0" presId="urn:microsoft.com/office/officeart/2005/8/layout/list1"/>
    <dgm:cxn modelId="{81BBF195-4DC2-40EC-B91F-5B60201123EF}" type="presParOf" srcId="{F367B7AC-F98A-4D22-B0FC-7EA512A08CDD}" destId="{DA7BE960-67A0-4AB3-9051-92369CEF8110}" srcOrd="7" destOrd="0" presId="urn:microsoft.com/office/officeart/2005/8/layout/list1"/>
    <dgm:cxn modelId="{8575314D-EF4C-46D3-86AB-F98DCA9065ED}" type="presParOf" srcId="{F367B7AC-F98A-4D22-B0FC-7EA512A08CDD}" destId="{DF098DF2-F3E4-4738-B3D0-32D5C98C8F2E}" srcOrd="8" destOrd="0" presId="urn:microsoft.com/office/officeart/2005/8/layout/list1"/>
    <dgm:cxn modelId="{3A8C3274-EE32-4535-9BC9-593FAECD4BE3}" type="presParOf" srcId="{DF098DF2-F3E4-4738-B3D0-32D5C98C8F2E}" destId="{0FE1AF2D-0D45-4F08-A1B6-DFF71D81F442}" srcOrd="0" destOrd="0" presId="urn:microsoft.com/office/officeart/2005/8/layout/list1"/>
    <dgm:cxn modelId="{C4639567-945D-4663-938F-20FE116BE236}" type="presParOf" srcId="{DF098DF2-F3E4-4738-B3D0-32D5C98C8F2E}" destId="{8FA2A289-981E-42E1-96B6-EBE5CBFC0957}" srcOrd="1" destOrd="0" presId="urn:microsoft.com/office/officeart/2005/8/layout/list1"/>
    <dgm:cxn modelId="{85F87FBC-740F-4258-A3F2-E9E90A91C4CC}" type="presParOf" srcId="{F367B7AC-F98A-4D22-B0FC-7EA512A08CDD}" destId="{80D05EF7-0B1D-42D7-86EC-4BFDD8E17FB1}" srcOrd="9" destOrd="0" presId="urn:microsoft.com/office/officeart/2005/8/layout/list1"/>
    <dgm:cxn modelId="{5E0B0458-7D70-47E7-89A3-5A91950E7C7D}" type="presParOf" srcId="{F367B7AC-F98A-4D22-B0FC-7EA512A08CDD}" destId="{C8845F0C-2589-43F8-8F5E-EE255F08BE4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B18BD1-186C-4E35-8ECB-55E7D85F8451}">
      <dsp:nvSpPr>
        <dsp:cNvPr id="0" name=""/>
        <dsp:cNvSpPr/>
      </dsp:nvSpPr>
      <dsp:spPr>
        <a:xfrm>
          <a:off x="0" y="506528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28DEB3-C397-4854-A4CE-4F99C51FF227}">
      <dsp:nvSpPr>
        <dsp:cNvPr id="0" name=""/>
        <dsp:cNvSpPr/>
      </dsp:nvSpPr>
      <dsp:spPr>
        <a:xfrm>
          <a:off x="525780" y="19448"/>
          <a:ext cx="73609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Address Common T-SQL Mistakes</a:t>
          </a:r>
        </a:p>
      </dsp:txBody>
      <dsp:txXfrm>
        <a:off x="573335" y="67003"/>
        <a:ext cx="7265810" cy="879050"/>
      </dsp:txXfrm>
    </dsp:sp>
    <dsp:sp modelId="{DE89A36C-E487-49CA-925B-B5E5EDDDD272}">
      <dsp:nvSpPr>
        <dsp:cNvPr id="0" name=""/>
        <dsp:cNvSpPr/>
      </dsp:nvSpPr>
      <dsp:spPr>
        <a:xfrm>
          <a:off x="0" y="2003409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78A706-EB5C-4191-9717-FC9FD0BAD37A}">
      <dsp:nvSpPr>
        <dsp:cNvPr id="0" name=""/>
        <dsp:cNvSpPr/>
      </dsp:nvSpPr>
      <dsp:spPr>
        <a:xfrm>
          <a:off x="525780" y="1516329"/>
          <a:ext cx="73609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Provide Architectural Guidance</a:t>
          </a:r>
        </a:p>
      </dsp:txBody>
      <dsp:txXfrm>
        <a:off x="573335" y="1563884"/>
        <a:ext cx="7265810" cy="879050"/>
      </dsp:txXfrm>
    </dsp:sp>
    <dsp:sp modelId="{C8845F0C-2589-43F8-8F5E-EE255F08BE4F}">
      <dsp:nvSpPr>
        <dsp:cNvPr id="0" name=""/>
        <dsp:cNvSpPr/>
      </dsp:nvSpPr>
      <dsp:spPr>
        <a:xfrm>
          <a:off x="0" y="3500289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A2A289-981E-42E1-96B6-EBE5CBFC0957}">
      <dsp:nvSpPr>
        <dsp:cNvPr id="0" name=""/>
        <dsp:cNvSpPr/>
      </dsp:nvSpPr>
      <dsp:spPr>
        <a:xfrm>
          <a:off x="525780" y="3013209"/>
          <a:ext cx="73609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Client Agnostic</a:t>
          </a:r>
        </a:p>
      </dsp:txBody>
      <dsp:txXfrm>
        <a:off x="573335" y="3060764"/>
        <a:ext cx="7265810" cy="879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54BF5-55A5-4F43-9CA3-688962775BC6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FC800-D69F-49B5-8F2F-0D76C7A25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05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02A10-C169-4694-9153-36A21CD119D5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D94C6-AE03-4E33-A38F-22F569BDC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46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D94C6-AE03-4E33-A38F-22F569BDCB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6063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ED93CE-384E-4324-9B8B-5B7D632B1995}" type="slidenum">
              <a:rPr lang="en-US" smtClean="0">
                <a:cs typeface="Arial" charset="0"/>
              </a:rPr>
              <a:pPr/>
              <a:t>16</a:t>
            </a:fld>
            <a:endParaRPr lang="en-US">
              <a:cs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714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3833-1D81-44D2-8DDA-672A68E8EEE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8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Nightly or more often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Especially early when data can be in flux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3833-1D81-44D2-8DDA-672A68E8EEE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62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D94C6-AE03-4E33-A38F-22F569BDCB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96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D94C6-AE03-4E33-A38F-22F569BDCB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71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Object – Schema</a:t>
            </a:r>
            <a:r>
              <a:rPr lang="en-US" baseline="0" dirty="0"/>
              <a:t> -&gt; Better query plans and consistent results for different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D94C6-AE03-4E33-A38F-22F569BDCB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0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AE15AF-1701-4972-9F6C-EB41850C1409}" type="slidenum">
              <a:rPr lang="en-US" smtClean="0">
                <a:cs typeface="Arial" charset="0"/>
              </a:rPr>
              <a:pPr/>
              <a:t>8</a:t>
            </a:fld>
            <a:endParaRPr lang="en-US">
              <a:cs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68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Safe from</a:t>
            </a:r>
            <a:r>
              <a:rPr lang="en-US" baseline="0" dirty="0"/>
              <a:t> SQL Injection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D94C6-AE03-4E33-A38F-22F569BDCB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20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3A8F39-5F2D-4E99-A128-427F87FBE68D}" type="slidenum">
              <a:rPr lang="en-US" smtClean="0">
                <a:cs typeface="Arial" charset="0"/>
              </a:rPr>
              <a:pPr/>
              <a:t>12</a:t>
            </a:fld>
            <a:endParaRPr lang="en-US">
              <a:cs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05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A5DB7D-A445-4E48-90D2-642091BEC2C1}" type="slidenum">
              <a:rPr lang="en-US" smtClean="0">
                <a:cs typeface="Arial" charset="0"/>
              </a:rPr>
              <a:pPr/>
              <a:t>13</a:t>
            </a:fld>
            <a:endParaRPr lang="en-US">
              <a:cs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9354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B136E2-0521-40E8-9B23-09CE85671D34}" type="slidenum">
              <a:rPr lang="en-US" smtClean="0">
                <a:cs typeface="Arial" charset="0"/>
              </a:rPr>
              <a:pPr/>
              <a:t>15</a:t>
            </a:fld>
            <a:endParaRPr lang="en-US">
              <a:cs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89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32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94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6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71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47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79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24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74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84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4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9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AA129-BD32-4548-B33A-B4244BDCF4E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719F1-1AB3-437D-A68F-49C459E1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5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I Wish Developers Knew About SQL Server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29741"/>
            <a:ext cx="9144000" cy="1655762"/>
          </a:xfrm>
        </p:spPr>
        <p:txBody>
          <a:bodyPr>
            <a:normAutofit/>
          </a:bodyPr>
          <a:lstStyle/>
          <a:p>
            <a:r>
              <a:rPr lang="en-US" sz="3200" dirty="0"/>
              <a:t>Bill Graziano</a:t>
            </a:r>
          </a:p>
        </p:txBody>
      </p:sp>
    </p:spTree>
    <p:extLst>
      <p:ext uri="{BB962C8B-B14F-4D97-AF65-F5344CB8AC3E}">
        <p14:creationId xmlns:p14="http://schemas.microsoft.com/office/powerpoint/2010/main" val="406025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01805"/>
            <a:ext cx="10515600" cy="599935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DECLARE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@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SalesOrderDate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DATETIME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43761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@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SalesOrderDate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NULL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DECLARE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@SQL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NVARCHAR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FF00FF"/>
                </a:solidFill>
                <a:latin typeface="Consolas" panose="020B0609020204030204" pitchFamily="49" charset="0"/>
              </a:rPr>
              <a:t>MAX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@SQL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'SELECT * FROM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Sales.SalesOrderHeader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WHERE 1=1 '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IS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NOT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NULL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da-DK" dirty="0">
                <a:solidFill>
                  <a:srgbClr val="0000FF"/>
                </a:solidFill>
                <a:latin typeface="Consolas" panose="020B0609020204030204" pitchFamily="49" charset="0"/>
              </a:rPr>
              <a:t>	SET</a:t>
            </a:r>
            <a:r>
              <a:rPr lang="da-DK" dirty="0">
                <a:solidFill>
                  <a:prstClr val="black"/>
                </a:solidFill>
                <a:latin typeface="Consolas" panose="020B0609020204030204" pitchFamily="49" charset="0"/>
              </a:rPr>
              <a:t> @SQL </a:t>
            </a:r>
            <a:r>
              <a:rPr lang="da-DK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da-DK" dirty="0">
                <a:solidFill>
                  <a:prstClr val="black"/>
                </a:solidFill>
                <a:latin typeface="Consolas" panose="020B0609020204030204" pitchFamily="49" charset="0"/>
              </a:rPr>
              <a:t> @SQL </a:t>
            </a:r>
            <a:r>
              <a:rPr lang="da-DK" dirty="0">
                <a:solidFill>
                  <a:srgbClr val="808080"/>
                </a:solidFill>
                <a:latin typeface="Consolas" panose="020B0609020204030204" pitchFamily="49" charset="0"/>
              </a:rPr>
              <a:t>+</a:t>
            </a:r>
            <a:r>
              <a:rPr lang="da-DK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da-DK" dirty="0">
                <a:solidFill>
                  <a:srgbClr val="FF0000"/>
                </a:solidFill>
                <a:latin typeface="Consolas" panose="020B0609020204030204" pitchFamily="49" charset="0"/>
              </a:rPr>
              <a:t>' AND SalesOrderID = @SalesOrderID '</a:t>
            </a:r>
            <a:endParaRPr lang="da-DK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SalesOrderDate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IS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NOT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NULL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	SET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@SQL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@SQL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+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' AND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OrderDate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= @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SalesOrderDate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'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EXEC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800000"/>
                </a:solidFill>
                <a:latin typeface="Consolas" panose="020B0609020204030204" pitchFamily="49" charset="0"/>
              </a:rPr>
              <a:t>sp_executesql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@SQL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N'@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SalesOrderID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, @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SalesOrderDate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DATETIME'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</a:p>
          <a:p>
            <a:pPr marL="457200" lvl="1" indent="0">
              <a:buNone/>
            </a:pP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@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SalesOrderDate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GO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Explosion 2 3"/>
          <p:cNvSpPr/>
          <p:nvPr/>
        </p:nvSpPr>
        <p:spPr>
          <a:xfrm>
            <a:off x="9305144" y="5130407"/>
            <a:ext cx="2886856" cy="1650381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56087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Stored Procedures vs Embedded SQL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Personally I prefer stored procedures</a:t>
            </a:r>
          </a:p>
          <a:p>
            <a:pPr lvl="1"/>
            <a:r>
              <a:rPr lang="en-US" dirty="0"/>
              <a:t>…unless I’m lazy and using an ORM</a:t>
            </a:r>
          </a:p>
          <a:p>
            <a:r>
              <a:rPr lang="en-US" dirty="0"/>
              <a:t>Procedures are “compiled”.  Dynamic (or embedded) SQL can be too.</a:t>
            </a:r>
          </a:p>
          <a:p>
            <a:r>
              <a:rPr lang="en-US" dirty="0"/>
              <a:t>Procedures are easier to update than an entire application.</a:t>
            </a:r>
          </a:p>
          <a:p>
            <a:pPr lvl="1"/>
            <a:r>
              <a:rPr lang="en-US" dirty="0"/>
              <a:t>Except deploying an application and 500 stored procedures</a:t>
            </a:r>
          </a:p>
          <a:p>
            <a:r>
              <a:rPr lang="en-US" dirty="0"/>
              <a:t>Embedded is often the result of an ORM</a:t>
            </a:r>
          </a:p>
          <a:p>
            <a:pPr lvl="1"/>
            <a:r>
              <a:rPr lang="en-US" dirty="0"/>
              <a:t>Harder to fine-tune queries – Use Plan Guides</a:t>
            </a:r>
          </a:p>
          <a:p>
            <a:r>
              <a:rPr lang="en-US" dirty="0"/>
              <a:t>Security trade-offs</a:t>
            </a:r>
          </a:p>
          <a:p>
            <a:pPr lvl="1"/>
            <a:r>
              <a:rPr lang="en-US" dirty="0"/>
              <a:t>Procedures don’t require permission on the underlying tables</a:t>
            </a:r>
          </a:p>
        </p:txBody>
      </p:sp>
    </p:spTree>
    <p:extLst>
      <p:ext uri="{BB962C8B-B14F-4D97-AF65-F5344CB8AC3E}">
        <p14:creationId xmlns:p14="http://schemas.microsoft.com/office/powerpoint/2010/main" val="225200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Transactions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Every statement is transactional</a:t>
            </a:r>
          </a:p>
          <a:p>
            <a:pPr eaLnBrk="1" hangingPunct="1"/>
            <a:r>
              <a:rPr lang="en-US" dirty="0"/>
              <a:t>Everything inside a BEGIN TRAN and COMMIT TRAN is transactional</a:t>
            </a:r>
          </a:p>
          <a:p>
            <a:pPr eaLnBrk="1" hangingPunct="1"/>
            <a:r>
              <a:rPr lang="en-US" b="1" dirty="0">
                <a:solidFill>
                  <a:schemeClr val="accent1"/>
                </a:solidFill>
                <a:latin typeface="Courier New" pitchFamily="49" charset="0"/>
              </a:rPr>
              <a:t>COMMIT TRAN</a:t>
            </a:r>
            <a:r>
              <a:rPr lang="en-US" dirty="0"/>
              <a:t> matches </a:t>
            </a:r>
            <a:r>
              <a:rPr lang="en-US" b="1" dirty="0">
                <a:solidFill>
                  <a:schemeClr val="accent1"/>
                </a:solidFill>
                <a:latin typeface="Courier New" pitchFamily="49" charset="0"/>
              </a:rPr>
              <a:t>BEGIN TRAN</a:t>
            </a:r>
          </a:p>
          <a:p>
            <a:pPr eaLnBrk="1" hangingPunct="1"/>
            <a:r>
              <a:rPr lang="en-US" b="1" dirty="0">
                <a:latin typeface="Courier New" pitchFamily="49" charset="0"/>
              </a:rPr>
              <a:t>ROLLBACK TRAN</a:t>
            </a:r>
            <a:r>
              <a:rPr lang="en-US" dirty="0"/>
              <a:t> cancels </a:t>
            </a:r>
            <a:r>
              <a:rPr lang="en-US" dirty="0">
                <a:solidFill>
                  <a:srgbClr val="FF3300"/>
                </a:solidFill>
                <a:latin typeface="Arial Black" pitchFamily="34" charset="0"/>
              </a:rPr>
              <a:t>ALL</a:t>
            </a:r>
            <a:r>
              <a:rPr lang="en-US" dirty="0"/>
              <a:t> transactions</a:t>
            </a:r>
          </a:p>
          <a:p>
            <a:pPr eaLnBrk="1" hangingPunct="1"/>
            <a:r>
              <a:rPr lang="en-US" dirty="0"/>
              <a:t>Always BEGIN, COMMIT, and ROLLBACK transactions at a consistent level</a:t>
            </a:r>
          </a:p>
          <a:p>
            <a:pPr eaLnBrk="1" hangingPunct="1"/>
            <a:r>
              <a:rPr lang="en-US" dirty="0"/>
              <a:t>Always test </a:t>
            </a:r>
            <a:r>
              <a:rPr lang="en-US" b="1" dirty="0">
                <a:solidFill>
                  <a:schemeClr val="accent1"/>
                </a:solidFill>
                <a:latin typeface="Courier New" pitchFamily="49" charset="0"/>
              </a:rPr>
              <a:t>@@TRANCOUNT</a:t>
            </a:r>
            <a:r>
              <a:rPr lang="en-US" dirty="0"/>
              <a:t> prior to COMMIT or ROLLBACK</a:t>
            </a:r>
          </a:p>
          <a:p>
            <a:pPr eaLnBrk="1" hangingPunct="1"/>
            <a:r>
              <a:rPr lang="en-US" dirty="0"/>
              <a:t>Keep any transactions as small as possible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38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Error Handling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SET XACT_ABORT ON</a:t>
            </a:r>
          </a:p>
          <a:p>
            <a:pPr lvl="1"/>
            <a:r>
              <a:rPr lang="en-US" sz="2800" dirty="0"/>
              <a:t>Terminates transaction and batch on error</a:t>
            </a:r>
          </a:p>
          <a:p>
            <a:pPr eaLnBrk="1" hangingPunct="1"/>
            <a:r>
              <a:rPr lang="en-US" dirty="0"/>
              <a:t>TRY…CATCH can consume T-SQL errors</a:t>
            </a:r>
          </a:p>
          <a:p>
            <a:pPr lvl="1"/>
            <a:r>
              <a:rPr lang="en-US" dirty="0"/>
              <a:t>Use THROW to rethrow the original error</a:t>
            </a:r>
          </a:p>
          <a:p>
            <a:r>
              <a:rPr lang="en-US" dirty="0"/>
              <a:t>@@ERROR checks the last statement</a:t>
            </a:r>
          </a:p>
          <a:p>
            <a:pPr eaLnBrk="1" hangingPunct="1"/>
            <a:r>
              <a:rPr lang="en-US" dirty="0"/>
              <a:t>Avoid RAISERROR to communicate state</a:t>
            </a:r>
          </a:p>
          <a:p>
            <a:pPr lvl="1"/>
            <a:r>
              <a:rPr lang="en-US" dirty="0"/>
              <a:t>Use a return code to signify failure</a:t>
            </a:r>
          </a:p>
          <a:p>
            <a:pPr eaLnBrk="1" hangingPunct="1"/>
            <a:endParaRPr lang="en-US" dirty="0"/>
          </a:p>
        </p:txBody>
      </p:sp>
      <p:sp>
        <p:nvSpPr>
          <p:cNvPr id="4" name="Explosion 2 3">
            <a:extLst>
              <a:ext uri="{FF2B5EF4-FFF2-40B4-BE49-F238E27FC236}">
                <a16:creationId xmlns:a16="http://schemas.microsoft.com/office/drawing/2014/main" id="{51E07CE1-82BD-43DD-9E87-72F4E087209E}"/>
              </a:ext>
            </a:extLst>
          </p:cNvPr>
          <p:cNvSpPr/>
          <p:nvPr/>
        </p:nvSpPr>
        <p:spPr>
          <a:xfrm>
            <a:off x="8390745" y="3523628"/>
            <a:ext cx="2886856" cy="1650381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82776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Handling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BEGIN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TRAN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BEGIN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TRY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-- Do some fancy work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FF"/>
                </a:solidFill>
                <a:latin typeface="Consolas" panose="020B0609020204030204" pitchFamily="49" charset="0"/>
              </a:rPr>
              <a:t>@@TRANCOUNT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0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COMMIT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TRAN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END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TRY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BEGIN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CATCH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FF"/>
                </a:solidFill>
                <a:latin typeface="Consolas" panose="020B0609020204030204" pitchFamily="49" charset="0"/>
              </a:rPr>
              <a:t>@@TRANCOUNT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0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ROLLBACK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TRAN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-- Capture the error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-- Log the error?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THROW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-- the error vs. RETURN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END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CATCH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41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Temporary Tables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000" dirty="0"/>
              <a:t>Common Table Expressions</a:t>
            </a:r>
          </a:p>
          <a:p>
            <a:pPr eaLnBrk="1" hangingPunct="1"/>
            <a:r>
              <a:rPr lang="en-US" sz="3000" dirty="0"/>
              <a:t>Table variables</a:t>
            </a:r>
          </a:p>
          <a:p>
            <a:pPr lvl="1"/>
            <a:r>
              <a:rPr lang="en-US" dirty="0"/>
              <a:t>“Less” physically instantiated</a:t>
            </a:r>
          </a:p>
          <a:p>
            <a:pPr lvl="1"/>
            <a:r>
              <a:rPr lang="en-US" dirty="0"/>
              <a:t>No cleanup, fewer recompiles, no statistics</a:t>
            </a:r>
          </a:p>
          <a:p>
            <a:pPr lvl="1"/>
            <a:r>
              <a:rPr lang="en-US" b="1" dirty="0"/>
              <a:t>Query Parser always assumes one row</a:t>
            </a:r>
          </a:p>
          <a:p>
            <a:pPr eaLnBrk="1" hangingPunct="1"/>
            <a:r>
              <a:rPr lang="en-US" sz="3000" dirty="0"/>
              <a:t>Temporary tables</a:t>
            </a:r>
          </a:p>
          <a:p>
            <a:pPr lvl="1" eaLnBrk="1" hangingPunct="1"/>
            <a:r>
              <a:rPr lang="en-US" dirty="0"/>
              <a:t>“More” physically instantiated</a:t>
            </a:r>
          </a:p>
          <a:p>
            <a:pPr lvl="1" eaLnBrk="1" hangingPunct="1"/>
            <a:r>
              <a:rPr lang="en-US" dirty="0"/>
              <a:t>Required for Indexes</a:t>
            </a:r>
          </a:p>
          <a:p>
            <a:pPr lvl="1" eaLnBrk="1" hangingPunct="1"/>
            <a:r>
              <a:rPr lang="en-US" dirty="0"/>
              <a:t>Greater than ~100 rows</a:t>
            </a:r>
          </a:p>
          <a:p>
            <a:pPr lvl="1" eaLnBrk="1" hangingPunct="1"/>
            <a:r>
              <a:rPr lang="en-US" b="1" dirty="0"/>
              <a:t>Avoid SELECT INTO  </a:t>
            </a:r>
            <a:r>
              <a:rPr lang="en-US" dirty="0"/>
              <a:t>… create the tables then use them</a:t>
            </a:r>
          </a:p>
          <a:p>
            <a:pPr eaLnBrk="1" hangingPunct="1"/>
            <a:endParaRPr lang="en-US" dirty="0"/>
          </a:p>
        </p:txBody>
      </p:sp>
      <p:sp>
        <p:nvSpPr>
          <p:cNvPr id="4" name="Explosion 2 3">
            <a:extLst>
              <a:ext uri="{FF2B5EF4-FFF2-40B4-BE49-F238E27FC236}">
                <a16:creationId xmlns:a16="http://schemas.microsoft.com/office/drawing/2014/main" id="{2FDC5BE5-C5AB-4127-A427-E9F866A2E6E5}"/>
              </a:ext>
            </a:extLst>
          </p:cNvPr>
          <p:cNvSpPr/>
          <p:nvPr/>
        </p:nvSpPr>
        <p:spPr>
          <a:xfrm>
            <a:off x="8466944" y="1154901"/>
            <a:ext cx="2886856" cy="1650381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46437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Loops</a:t>
            </a:r>
          </a:p>
        </p:txBody>
      </p:sp>
      <p:sp>
        <p:nvSpPr>
          <p:cNvPr id="12291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Avoid Cursors and WHILE loops</a:t>
            </a:r>
          </a:p>
          <a:p>
            <a:pPr lvl="1" eaLnBrk="1" hangingPunct="1"/>
            <a:r>
              <a:rPr lang="en-US" dirty="0"/>
              <a:t>Call a stored procedure multiple times</a:t>
            </a:r>
          </a:p>
          <a:p>
            <a:pPr lvl="1" eaLnBrk="1" hangingPunct="1"/>
            <a:r>
              <a:rPr lang="en-US" dirty="0"/>
              <a:t>Typically slower than processing all the rows at once</a:t>
            </a:r>
          </a:p>
          <a:p>
            <a:pPr eaLnBrk="1" hangingPunct="1"/>
            <a:r>
              <a:rPr lang="en-US" dirty="0"/>
              <a:t>Use READ ONLY cursors</a:t>
            </a:r>
          </a:p>
          <a:p>
            <a:pPr eaLnBrk="1" hangingPunct="1"/>
            <a:r>
              <a:rPr lang="en-US" dirty="0"/>
              <a:t>Avoid WHILE loops where possible</a:t>
            </a:r>
          </a:p>
          <a:p>
            <a:pPr eaLnBrk="1" hangingPunct="1"/>
            <a:r>
              <a:rPr lang="en-US" dirty="0"/>
              <a:t>Don’t loop through table variables</a:t>
            </a:r>
          </a:p>
          <a:p>
            <a:pPr eaLnBrk="1" hangingPunct="1"/>
            <a:r>
              <a:rPr lang="en-US" dirty="0"/>
              <a:t>Probably don’t run SQL in a loop inside your application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72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Design Hints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BIGINTs</a:t>
            </a:r>
          </a:p>
          <a:p>
            <a:r>
              <a:rPr lang="en-US" dirty="0"/>
              <a:t>All tables should have a primary key that’s a clustered index</a:t>
            </a:r>
          </a:p>
          <a:p>
            <a:pPr lvl="1"/>
            <a:r>
              <a:rPr lang="en-US" dirty="0"/>
              <a:t>Unless you have a specific reason to break that rule</a:t>
            </a:r>
          </a:p>
          <a:p>
            <a:r>
              <a:rPr lang="en-US" dirty="0"/>
              <a:t>Prefer stored procedures </a:t>
            </a:r>
          </a:p>
          <a:p>
            <a:r>
              <a:rPr lang="en-US" b="1" dirty="0"/>
              <a:t>Use schemas to group like permissions together</a:t>
            </a:r>
          </a:p>
          <a:p>
            <a:r>
              <a:rPr lang="en-US" dirty="0"/>
              <a:t>Just enough indexes … but not too many</a:t>
            </a:r>
          </a:p>
          <a:p>
            <a:pPr lvl="1"/>
            <a:r>
              <a:rPr lang="en-US" dirty="0"/>
              <a:t>Maybe 7 – 10 per table on larger tables</a:t>
            </a:r>
          </a:p>
        </p:txBody>
      </p:sp>
    </p:spTree>
    <p:extLst>
      <p:ext uri="{BB962C8B-B14F-4D97-AF65-F5344CB8AC3E}">
        <p14:creationId xmlns:p14="http://schemas.microsoft.com/office/powerpoint/2010/main" val="22371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like it’s NoSQL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Adding column with NOT NULL DEFAULT is a meta data change (2014+)</a:t>
            </a:r>
          </a:p>
          <a:p>
            <a:r>
              <a:rPr lang="en-US" dirty="0"/>
              <a:t>Changing data types is challenging</a:t>
            </a:r>
          </a:p>
          <a:p>
            <a:pPr lvl="1"/>
            <a:r>
              <a:rPr lang="en-US" dirty="0"/>
              <a:t>INT -&gt; BIGINT</a:t>
            </a:r>
          </a:p>
          <a:p>
            <a:pPr lvl="1"/>
            <a:r>
              <a:rPr lang="en-US" dirty="0"/>
              <a:t>In 2016, enable row compression and ALTER</a:t>
            </a:r>
          </a:p>
          <a:p>
            <a:r>
              <a:rPr lang="en-US" dirty="0"/>
              <a:t>Store schema-less data in XML or key-value tables</a:t>
            </a:r>
          </a:p>
          <a:p>
            <a:pPr lvl="1"/>
            <a:r>
              <a:rPr lang="en-US" dirty="0"/>
              <a:t>JSON in SQL Server 2016</a:t>
            </a:r>
          </a:p>
          <a:p>
            <a:r>
              <a:rPr lang="en-US" dirty="0"/>
              <a:t>Availability Groups and Replication support adding and removing columns</a:t>
            </a:r>
          </a:p>
          <a:p>
            <a:r>
              <a:rPr lang="en-US" dirty="0"/>
              <a:t>Avoid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SELECT *</a:t>
            </a:r>
            <a:r>
              <a:rPr lang="en-US" dirty="0"/>
              <a:t> as this will break when columns change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Explosion 2 3">
            <a:extLst>
              <a:ext uri="{FF2B5EF4-FFF2-40B4-BE49-F238E27FC236}">
                <a16:creationId xmlns:a16="http://schemas.microsoft.com/office/drawing/2014/main" id="{59CB4354-8487-4957-B704-28A0E0081283}"/>
              </a:ext>
            </a:extLst>
          </p:cNvPr>
          <p:cNvSpPr/>
          <p:nvPr/>
        </p:nvSpPr>
        <p:spPr>
          <a:xfrm>
            <a:off x="9022922" y="2501019"/>
            <a:ext cx="2886856" cy="1650381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15507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25624"/>
            <a:ext cx="10233800" cy="4613275"/>
          </a:xfrm>
        </p:spPr>
        <p:txBody>
          <a:bodyPr>
            <a:normAutofit/>
          </a:bodyPr>
          <a:lstStyle/>
          <a:p>
            <a:r>
              <a:rPr lang="en-US" dirty="0"/>
              <a:t>Use connection pooling</a:t>
            </a:r>
          </a:p>
          <a:p>
            <a:r>
              <a:rPr lang="en-US" dirty="0"/>
              <a:t>Multiple connection strings</a:t>
            </a:r>
          </a:p>
          <a:p>
            <a:pPr lvl="1"/>
            <a:r>
              <a:rPr lang="en-US" dirty="0"/>
              <a:t>Production</a:t>
            </a:r>
          </a:p>
          <a:p>
            <a:pPr lvl="1"/>
            <a:r>
              <a:rPr lang="en-US" dirty="0"/>
              <a:t>Read-Only – Synchronous replica</a:t>
            </a:r>
          </a:p>
          <a:p>
            <a:pPr lvl="1"/>
            <a:r>
              <a:rPr lang="en-US" dirty="0"/>
              <a:t>Reporting – Asynchronous replica or schema identical replication</a:t>
            </a:r>
          </a:p>
          <a:p>
            <a:r>
              <a:rPr lang="en-US" b="1" dirty="0"/>
              <a:t>Set the Application Name in the connection string</a:t>
            </a:r>
          </a:p>
          <a:p>
            <a:r>
              <a:rPr lang="en-US" dirty="0"/>
              <a:t>Match data types – Unicode vs ASCII</a:t>
            </a:r>
          </a:p>
          <a:p>
            <a:r>
              <a:rPr lang="en-US" dirty="0"/>
              <a:t>Consider caching</a:t>
            </a:r>
          </a:p>
        </p:txBody>
      </p:sp>
    </p:spTree>
    <p:extLst>
      <p:ext uri="{BB962C8B-B14F-4D97-AF65-F5344CB8AC3E}">
        <p14:creationId xmlns:p14="http://schemas.microsoft.com/office/powerpoint/2010/main" val="151488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and Goals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07347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2374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90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Overs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Avoid linked servers</a:t>
            </a:r>
          </a:p>
          <a:p>
            <a:r>
              <a:rPr lang="en-US" dirty="0"/>
              <a:t>Avoid SQL Server logins</a:t>
            </a:r>
          </a:p>
          <a:p>
            <a:pPr lvl="1"/>
            <a:r>
              <a:rPr lang="en-US" dirty="0"/>
              <a:t>Never use </a:t>
            </a:r>
            <a:r>
              <a:rPr lang="en-US"/>
              <a:t>SQL Server logins</a:t>
            </a:r>
            <a:endParaRPr lang="en-US" dirty="0"/>
          </a:p>
          <a:p>
            <a:r>
              <a:rPr lang="en-US" dirty="0"/>
              <a:t>Reuse code</a:t>
            </a:r>
          </a:p>
          <a:p>
            <a:pPr lvl="1"/>
            <a:r>
              <a:rPr lang="en-US" dirty="0"/>
              <a:t>Views</a:t>
            </a:r>
          </a:p>
          <a:p>
            <a:pPr lvl="1"/>
            <a:r>
              <a:rPr lang="en-US" dirty="0"/>
              <a:t>Scalar functions without SELECTs</a:t>
            </a:r>
          </a:p>
          <a:p>
            <a:pPr lvl="1"/>
            <a:r>
              <a:rPr lang="en-US" dirty="0"/>
              <a:t>Stored Procedures</a:t>
            </a:r>
          </a:p>
          <a:p>
            <a:pPr lvl="1"/>
            <a:r>
              <a:rPr lang="en-US" dirty="0"/>
              <a:t>Table Valued Functions</a:t>
            </a:r>
          </a:p>
          <a:p>
            <a:r>
              <a:rPr lang="en-US" dirty="0"/>
              <a:t>Use OUTPUT to return values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66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Parameterization and Query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SQL Server builds a “Query Plan” based on your query</a:t>
            </a:r>
          </a:p>
          <a:p>
            <a:pPr lvl="1"/>
            <a:r>
              <a:rPr lang="en-US" dirty="0"/>
              <a:t>Start with this index, then get this table, then this index, etc.</a:t>
            </a:r>
          </a:p>
          <a:p>
            <a:r>
              <a:rPr lang="en-US" dirty="0"/>
              <a:t>Stored procedures reuse a query plan</a:t>
            </a:r>
          </a:p>
          <a:p>
            <a:r>
              <a:rPr lang="en-US" dirty="0"/>
              <a:t>Dynamic SQL can reuse a query plan</a:t>
            </a:r>
          </a:p>
          <a:p>
            <a:r>
              <a:rPr lang="en-US" dirty="0"/>
              <a:t>Parameterized SQL can reuse a query plan</a:t>
            </a:r>
          </a:p>
          <a:p>
            <a:r>
              <a:rPr lang="en-US" dirty="0"/>
              <a:t>Research the “Forced Parameterization” option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79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Plan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Keep statistics up to date</a:t>
            </a:r>
          </a:p>
          <a:p>
            <a:r>
              <a:rPr lang="en-US" dirty="0"/>
              <a:t>Prefer stored procedures</a:t>
            </a:r>
          </a:p>
          <a:p>
            <a:r>
              <a:rPr lang="en-US" dirty="0"/>
              <a:t>Plan Guides over index hints</a:t>
            </a:r>
          </a:p>
          <a:p>
            <a:r>
              <a:rPr lang="en-US" dirty="0"/>
              <a:t>Be aware of parameter sniffing</a:t>
            </a:r>
          </a:p>
          <a:p>
            <a:pPr lvl="1"/>
            <a:r>
              <a:rPr lang="en-US" dirty="0"/>
              <a:t>OPTION RECOMPILE and OPTIMIZE FOR</a:t>
            </a:r>
          </a:p>
          <a:p>
            <a:pPr lvl="1"/>
            <a:r>
              <a:rPr lang="en-US" dirty="0"/>
              <a:t>Especially around date parameters</a:t>
            </a:r>
          </a:p>
          <a:p>
            <a:r>
              <a:rPr lang="en-US" dirty="0"/>
              <a:t>Regular traces can capture run times</a:t>
            </a:r>
          </a:p>
          <a:p>
            <a:r>
              <a:rPr lang="en-US" dirty="0"/>
              <a:t>DMVs to look at most run queries</a:t>
            </a:r>
          </a:p>
          <a:p>
            <a:r>
              <a:rPr lang="en-US" dirty="0"/>
              <a:t>Dynamic SQL for good query plans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45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In-Memory OLTP (</a:t>
            </a:r>
            <a:r>
              <a:rPr lang="en-US" dirty="0" err="1"/>
              <a:t>Hekaton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Lock-free, latch-free fast super-fast relational tables w/natively compiled stored procedures</a:t>
            </a:r>
          </a:p>
          <a:p>
            <a:r>
              <a:rPr lang="en-US" dirty="0"/>
              <a:t>10x performance increase is easy, 30x is achievable</a:t>
            </a:r>
          </a:p>
          <a:p>
            <a:r>
              <a:rPr lang="en-US" dirty="0"/>
              <a:t>Capacity is roughly 250GB (which needs 512GB RAM)</a:t>
            </a:r>
          </a:p>
          <a:p>
            <a:r>
              <a:rPr lang="en-US" dirty="0"/>
              <a:t>Many, many limitations…</a:t>
            </a:r>
          </a:p>
          <a:p>
            <a:r>
              <a:rPr lang="en-US" dirty="0"/>
              <a:t>Use cases</a:t>
            </a:r>
          </a:p>
          <a:p>
            <a:pPr lvl="1"/>
            <a:r>
              <a:rPr lang="en-US" dirty="0"/>
              <a:t>Session state</a:t>
            </a:r>
          </a:p>
          <a:p>
            <a:pPr lvl="1"/>
            <a:r>
              <a:rPr lang="en-US" dirty="0"/>
              <a:t>Poker hands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Write intensive logging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Transaction logging</a:t>
            </a:r>
          </a:p>
          <a:p>
            <a:r>
              <a:rPr lang="en-US" dirty="0">
                <a:sym typeface="Wingdings" panose="05000000000000000000" pitchFamily="2" charset="2"/>
              </a:rPr>
              <a:t>Big Improvements in SQL Server 2016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51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careful with correlated sub-queries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Lucida Console" panose="020B0609040504020204" pitchFamily="49" charset="0"/>
              </a:rPr>
              <a:t>SELECT	</a:t>
            </a:r>
            <a:r>
              <a:rPr lang="en-US" sz="14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SalesOrderID</a:t>
            </a:r>
            <a:r>
              <a:rPr lang="en-US" sz="1400" dirty="0">
                <a:solidFill>
                  <a:srgbClr val="808080"/>
                </a:solidFill>
                <a:latin typeface="Lucida Console" panose="020B0609040504020204" pitchFamily="49" charset="0"/>
              </a:rPr>
              <a:t>,</a:t>
            </a:r>
            <a:endParaRPr lang="en-US" sz="14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400" dirty="0">
                <a:solidFill>
                  <a:prstClr val="black"/>
                </a:solidFill>
                <a:latin typeface="Lucida Console" panose="020B0609040504020204" pitchFamily="49" charset="0"/>
              </a:rPr>
              <a:t>	Quantity </a:t>
            </a:r>
            <a:r>
              <a:rPr lang="en-US" sz="1400" dirty="0">
                <a:solidFill>
                  <a:srgbClr val="808080"/>
                </a:solidFill>
                <a:latin typeface="Lucida Console" panose="020B0609040504020204" pitchFamily="49" charset="0"/>
              </a:rPr>
              <a:t>=</a:t>
            </a:r>
            <a:r>
              <a:rPr lang="en-US" sz="1400" dirty="0">
                <a:solidFill>
                  <a:srgbClr val="0000FF"/>
                </a:solidFill>
                <a:latin typeface="Lucida Console" panose="020B0609040504020204" pitchFamily="49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Lucida Console" panose="020B06090405040202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Lucida Console" panose="020B0609040504020204" pitchFamily="49" charset="0"/>
              </a:rPr>
              <a:t>SELECT</a:t>
            </a:r>
            <a:r>
              <a:rPr lang="en-US" sz="14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Lucida Console" panose="020B0609040504020204" pitchFamily="49" charset="0"/>
              </a:rPr>
              <a:t>SUM</a:t>
            </a:r>
            <a:r>
              <a:rPr lang="en-US" sz="1400" dirty="0">
                <a:solidFill>
                  <a:srgbClr val="808080"/>
                </a:solidFill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OrderQty</a:t>
            </a:r>
            <a:r>
              <a:rPr lang="en-US" sz="1400" dirty="0">
                <a:solidFill>
                  <a:srgbClr val="808080"/>
                </a:solidFill>
                <a:latin typeface="Lucida Console" panose="020B0609040504020204" pitchFamily="49" charset="0"/>
              </a:rPr>
              <a:t>)</a:t>
            </a:r>
            <a:r>
              <a:rPr lang="en-US" sz="14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Lucida Console" panose="020B0609040504020204" pitchFamily="49" charset="0"/>
              </a:rPr>
              <a:t>		FROM</a:t>
            </a:r>
            <a:r>
              <a:rPr lang="en-US" sz="14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Sales</a:t>
            </a:r>
            <a:r>
              <a:rPr lang="en-US" sz="1400" dirty="0" err="1">
                <a:solidFill>
                  <a:srgbClr val="808080"/>
                </a:solidFill>
                <a:latin typeface="Lucida Console" panose="020B0609040504020204" pitchFamily="49" charset="0"/>
              </a:rPr>
              <a:t>.</a:t>
            </a:r>
            <a:r>
              <a:rPr lang="en-US" sz="14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SalesOrderDetail</a:t>
            </a:r>
            <a:r>
              <a:rPr lang="en-US" sz="1400" dirty="0">
                <a:solidFill>
                  <a:prstClr val="black"/>
                </a:solidFill>
                <a:latin typeface="Lucida Console" panose="020B0609040504020204" pitchFamily="49" charset="0"/>
              </a:rPr>
              <a:t> D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Lucida Console" panose="020B0609040504020204" pitchFamily="49" charset="0"/>
              </a:rPr>
              <a:t>		WHERE</a:t>
            </a:r>
            <a:r>
              <a:rPr lang="en-US" sz="14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SalesOrderID</a:t>
            </a:r>
            <a:r>
              <a:rPr lang="en-US" sz="14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Lucida Console" panose="020B0609040504020204" pitchFamily="49" charset="0"/>
              </a:rPr>
              <a:t>=</a:t>
            </a:r>
            <a:r>
              <a:rPr lang="en-US" sz="1400" dirty="0">
                <a:solidFill>
                  <a:prstClr val="black"/>
                </a:solidFill>
                <a:latin typeface="Lucida Console" panose="020B0609040504020204" pitchFamily="49" charset="0"/>
              </a:rPr>
              <a:t> 				</a:t>
            </a:r>
            <a:r>
              <a:rPr lang="en-US" sz="14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H</a:t>
            </a:r>
            <a:r>
              <a:rPr lang="en-US" sz="1400" dirty="0" err="1">
                <a:solidFill>
                  <a:srgbClr val="808080"/>
                </a:solidFill>
                <a:latin typeface="Lucida Console" panose="020B0609040504020204" pitchFamily="49" charset="0"/>
              </a:rPr>
              <a:t>.</a:t>
            </a:r>
            <a:r>
              <a:rPr lang="en-US" sz="14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SalesOrderID</a:t>
            </a:r>
            <a:endParaRPr lang="en-US" sz="14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808080"/>
                </a:solidFill>
                <a:latin typeface="Lucida Console" panose="020B0609040504020204" pitchFamily="49" charset="0"/>
              </a:rPr>
              <a:t>	)</a:t>
            </a:r>
            <a:endParaRPr lang="en-US" sz="14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Lucida Console" panose="020B0609040504020204" pitchFamily="49" charset="0"/>
              </a:rPr>
              <a:t>FROM	</a:t>
            </a:r>
            <a:r>
              <a:rPr lang="en-US" sz="14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Sales</a:t>
            </a:r>
            <a:r>
              <a:rPr lang="en-US" sz="1400" dirty="0" err="1">
                <a:solidFill>
                  <a:srgbClr val="808080"/>
                </a:solidFill>
                <a:latin typeface="Lucida Console" panose="020B0609040504020204" pitchFamily="49" charset="0"/>
              </a:rPr>
              <a:t>.</a:t>
            </a:r>
            <a:r>
              <a:rPr lang="en-US" sz="14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SalesOrderHeader</a:t>
            </a:r>
            <a:r>
              <a:rPr lang="en-US" sz="1400" dirty="0">
                <a:solidFill>
                  <a:prstClr val="black"/>
                </a:solidFill>
                <a:latin typeface="Lucida Console" panose="020B0609040504020204" pitchFamily="49" charset="0"/>
              </a:rPr>
              <a:t> H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Lucida Console" panose="020B0609040504020204" pitchFamily="49" charset="0"/>
              </a:rPr>
              <a:t>WHERE	</a:t>
            </a:r>
            <a:r>
              <a:rPr lang="en-US" sz="14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CustomerID</a:t>
            </a:r>
            <a:r>
              <a:rPr lang="en-US" sz="14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Lucida Console" panose="020B0609040504020204" pitchFamily="49" charset="0"/>
              </a:rPr>
              <a:t>=</a:t>
            </a:r>
            <a:r>
              <a:rPr lang="en-US" sz="1400" dirty="0">
                <a:solidFill>
                  <a:prstClr val="black"/>
                </a:solidFill>
                <a:latin typeface="Lucida Console" panose="020B0609040504020204" pitchFamily="49" charset="0"/>
              </a:rPr>
              <a:t> 11050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Lucida Console" panose="020B0609040504020204" pitchFamily="49" charset="0"/>
              </a:rPr>
              <a:t>GO</a:t>
            </a:r>
          </a:p>
          <a:p>
            <a:pPr marL="0" indent="0">
              <a:buNone/>
            </a:pPr>
            <a:endParaRPr lang="en-US" sz="1400" dirty="0">
              <a:latin typeface="Lucida Console" panose="020B0609040504020204" pitchFamily="49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SELECT 	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	Quantity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FF"/>
                </a:solidFill>
                <a:latin typeface="Consolas" panose="020B0609020204030204" pitchFamily="49" charset="0"/>
              </a:rPr>
              <a:t>SUM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OrderQty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	FROM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</a:t>
            </a:r>
            <a:r>
              <a:rPr lang="en-US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SalesOrderDetail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D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	WHERE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H</a:t>
            </a:r>
            <a:r>
              <a:rPr lang="en-US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	--AND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SpecialOfferID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= 1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	),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	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QuantityOffer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FF"/>
                </a:solidFill>
                <a:latin typeface="Consolas" panose="020B0609020204030204" pitchFamily="49" charset="0"/>
              </a:rPr>
              <a:t>SUM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OrderQty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	FROM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</a:t>
            </a:r>
            <a:r>
              <a:rPr lang="en-US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SalesOrderDetail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D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	WHERE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H</a:t>
            </a:r>
            <a:r>
              <a:rPr lang="en-US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	AND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SpecialOfferID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1</a:t>
            </a:r>
          </a:p>
          <a:p>
            <a:pPr marL="0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	)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FROM	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</a:t>
            </a:r>
            <a:r>
              <a:rPr lang="en-US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SalesOrderHeader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H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WHERE	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CustomerID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11050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GO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68156" y="4761571"/>
            <a:ext cx="3927294" cy="10772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3200" dirty="0"/>
              <a:t>Don’t hide this in a </a:t>
            </a:r>
          </a:p>
          <a:p>
            <a:pPr algn="ctr"/>
            <a:r>
              <a:rPr lang="en-US" sz="3200" dirty="0"/>
              <a:t>user-defined function!</a:t>
            </a:r>
          </a:p>
        </p:txBody>
      </p:sp>
    </p:spTree>
    <p:extLst>
      <p:ext uri="{BB962C8B-B14F-4D97-AF65-F5344CB8AC3E}">
        <p14:creationId xmlns:p14="http://schemas.microsoft.com/office/powerpoint/2010/main" val="109073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Better to write JOINs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endParaRPr lang="en-US" sz="21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H</a:t>
            </a:r>
            <a:r>
              <a:rPr lang="en-US" sz="21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sz="21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endParaRPr lang="en-US" sz="21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sz="2100" dirty="0">
                <a:solidFill>
                  <a:srgbClr val="FF00FF"/>
                </a:solidFill>
                <a:latin typeface="Consolas" panose="020B0609020204030204" pitchFamily="49" charset="0"/>
              </a:rPr>
              <a:t>SUM</a:t>
            </a:r>
            <a:r>
              <a:rPr lang="en-US" sz="21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OrderQty</a:t>
            </a:r>
            <a:r>
              <a:rPr lang="en-US" sz="21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Quantity</a:t>
            </a:r>
            <a:r>
              <a:rPr lang="en-US" sz="21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endParaRPr lang="en-US" sz="21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sz="2100" dirty="0">
                <a:solidFill>
                  <a:srgbClr val="FF00FF"/>
                </a:solidFill>
                <a:latin typeface="Consolas" panose="020B0609020204030204" pitchFamily="49" charset="0"/>
              </a:rPr>
              <a:t>SUM</a:t>
            </a:r>
            <a:r>
              <a:rPr lang="en-US" sz="21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endParaRPr lang="en-US" sz="21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914400" lvl="2" indent="0">
              <a:buNone/>
            </a:pP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D</a:t>
            </a:r>
            <a:r>
              <a:rPr lang="en-US" sz="21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SpecialOfferID</a:t>
            </a:r>
            <a:endParaRPr lang="en-US" sz="21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914400" lvl="2" indent="0">
              <a:buNone/>
            </a:pP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 </a:t>
            </a: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WHEN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1 </a:t>
            </a: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THEN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OrderQty</a:t>
            </a:r>
            <a:endParaRPr lang="en-US" sz="21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914400" lvl="2" indent="0">
              <a:buNone/>
            </a:pP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 </a:t>
            </a: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ELSE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0</a:t>
            </a:r>
          </a:p>
          <a:p>
            <a:pPr marL="914400" lvl="2" indent="0">
              <a:buNone/>
            </a:pP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END</a:t>
            </a:r>
            <a:endParaRPr lang="en-US" sz="21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100" dirty="0">
                <a:solidFill>
                  <a:srgbClr val="808080"/>
                </a:solidFill>
                <a:latin typeface="Consolas" panose="020B0609020204030204" pitchFamily="49" charset="0"/>
              </a:rPr>
              <a:t>	)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QuantityOffer</a:t>
            </a:r>
            <a:endParaRPr lang="en-US" sz="21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FROM	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</a:t>
            </a:r>
            <a:r>
              <a:rPr lang="en-US" sz="21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SalesOrderHeader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H</a:t>
            </a:r>
          </a:p>
          <a:p>
            <a:pPr marL="0" indent="0">
              <a:buNone/>
            </a:pPr>
            <a:r>
              <a:rPr lang="en-US" sz="2100" dirty="0">
                <a:solidFill>
                  <a:srgbClr val="808080"/>
                </a:solidFill>
                <a:latin typeface="Consolas" panose="020B0609020204030204" pitchFamily="49" charset="0"/>
              </a:rPr>
              <a:t>JOIN	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</a:t>
            </a:r>
            <a:r>
              <a:rPr lang="en-US" sz="21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SalesOrderDetail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D </a:t>
            </a: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ON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D</a:t>
            </a:r>
            <a:r>
              <a:rPr lang="en-US" sz="21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1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H</a:t>
            </a:r>
            <a:r>
              <a:rPr lang="en-US" sz="21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endParaRPr lang="en-US" sz="21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WHERE	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H</a:t>
            </a:r>
            <a:r>
              <a:rPr lang="en-US" sz="21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CustomerID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1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11050</a:t>
            </a:r>
          </a:p>
          <a:p>
            <a:pPr marL="0" indent="0">
              <a:buNone/>
            </a:pP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GROUP</a:t>
            </a:r>
            <a:r>
              <a:rPr lang="en-US" sz="21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BY 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H</a:t>
            </a:r>
            <a:r>
              <a:rPr lang="en-US" sz="21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1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endParaRPr lang="en-US" sz="21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100" dirty="0">
                <a:solidFill>
                  <a:srgbClr val="0000FF"/>
                </a:solidFill>
                <a:latin typeface="Consolas" panose="020B0609020204030204" pitchFamily="49" charset="0"/>
              </a:rPr>
              <a:t>GO</a:t>
            </a:r>
            <a:endParaRPr lang="en-US" sz="21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8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Bill Graziano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SQL Server DBA for 15 years</a:t>
            </a:r>
          </a:p>
          <a:p>
            <a:pPr lvl="1"/>
            <a:r>
              <a:rPr lang="en-US" dirty="0"/>
              <a:t>As a consultant, experienced a broad variety of applications</a:t>
            </a:r>
          </a:p>
          <a:p>
            <a:pPr lvl="1"/>
            <a:r>
              <a:rPr lang="en-US" dirty="0"/>
              <a:t>Database Administrator as several sites hosting OLTP systems</a:t>
            </a:r>
          </a:p>
          <a:p>
            <a:r>
              <a:rPr lang="en-US" dirty="0"/>
              <a:t>Former President of the Professional Association for SQL Server </a:t>
            </a:r>
          </a:p>
          <a:p>
            <a:r>
              <a:rPr lang="en-US" dirty="0"/>
              <a:t>Author of </a:t>
            </a:r>
            <a:r>
              <a:rPr lang="en-US" dirty="0" err="1"/>
              <a:t>ClearTrace</a:t>
            </a:r>
            <a:r>
              <a:rPr lang="en-US" dirty="0"/>
              <a:t>, a tool to analyze performance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 descr="C:\Users\BillGraziano\Documents\scaleSQL\Graphics\Working\ScaleSQL logo_we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3117" y="5301543"/>
            <a:ext cx="4246981" cy="10103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344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a column to a scalar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SELECT	</a:t>
            </a:r>
            <a:r>
              <a:rPr lang="en-US" sz="20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endParaRPr lang="en-US" sz="20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onsolas" panose="020B0609020204030204" pitchFamily="49" charset="0"/>
              </a:rPr>
              <a:t>	</a:t>
            </a:r>
            <a:r>
              <a:rPr lang="en-US" sz="2000" dirty="0" err="1">
                <a:solidFill>
                  <a:prstClr val="black"/>
                </a:solidFill>
                <a:latin typeface="Consolas" panose="020B0609020204030204" pitchFamily="49" charset="0"/>
              </a:rPr>
              <a:t>OrderDate</a:t>
            </a:r>
            <a:endParaRPr lang="en-US" sz="20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FROM	</a:t>
            </a:r>
            <a:r>
              <a:rPr lang="en-US" sz="20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</a:t>
            </a:r>
            <a:r>
              <a:rPr lang="en-US" sz="20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0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SalesOrderHeader</a:t>
            </a:r>
            <a:endParaRPr lang="en-US" sz="20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WHERE	</a:t>
            </a:r>
            <a:r>
              <a:rPr lang="en-US" sz="2000" dirty="0">
                <a:solidFill>
                  <a:srgbClr val="FF00FF"/>
                </a:solidFill>
                <a:latin typeface="Consolas" panose="020B0609020204030204" pitchFamily="49" charset="0"/>
              </a:rPr>
              <a:t>YEAR</a:t>
            </a:r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2000" dirty="0" err="1">
                <a:solidFill>
                  <a:prstClr val="black"/>
                </a:solidFill>
                <a:latin typeface="Consolas" panose="020B0609020204030204" pitchFamily="49" charset="0"/>
              </a:rPr>
              <a:t>OrderDate</a:t>
            </a:r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20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>
                <a:solidFill>
                  <a:prstClr val="black"/>
                </a:solidFill>
                <a:latin typeface="Consolas" panose="020B0609020204030204" pitchFamily="49" charset="0"/>
              </a:rPr>
              <a:t> 2008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AND	</a:t>
            </a:r>
            <a:r>
              <a:rPr lang="en-US" sz="2000" dirty="0">
                <a:solidFill>
                  <a:srgbClr val="FF00FF"/>
                </a:solidFill>
                <a:latin typeface="Consolas" panose="020B0609020204030204" pitchFamily="49" charset="0"/>
              </a:rPr>
              <a:t>MONTH</a:t>
            </a:r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2000" dirty="0" err="1">
                <a:solidFill>
                  <a:prstClr val="black"/>
                </a:solidFill>
                <a:latin typeface="Consolas" panose="020B0609020204030204" pitchFamily="49" charset="0"/>
              </a:rPr>
              <a:t>OrderDate</a:t>
            </a:r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20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>
                <a:solidFill>
                  <a:prstClr val="black"/>
                </a:solidFill>
                <a:latin typeface="Consolas" panose="020B0609020204030204" pitchFamily="49" charset="0"/>
              </a:rPr>
              <a:t> 7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GO</a:t>
            </a:r>
            <a:endParaRPr lang="en-US" sz="20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20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2000" dirty="0">
              <a:solidFill>
                <a:prstClr val="black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SELECT	</a:t>
            </a:r>
            <a:r>
              <a:rPr lang="en-US" sz="20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endParaRPr lang="en-US" sz="20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onsolas" panose="020B0609020204030204" pitchFamily="49" charset="0"/>
              </a:rPr>
              <a:t>	</a:t>
            </a:r>
            <a:r>
              <a:rPr lang="en-US" sz="2000" dirty="0" err="1">
                <a:solidFill>
                  <a:prstClr val="black"/>
                </a:solidFill>
                <a:latin typeface="Consolas" panose="020B0609020204030204" pitchFamily="49" charset="0"/>
              </a:rPr>
              <a:t>OrderDate</a:t>
            </a:r>
            <a:endParaRPr lang="en-US" sz="20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FROM	</a:t>
            </a:r>
            <a:r>
              <a:rPr lang="en-US" sz="20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</a:t>
            </a:r>
            <a:r>
              <a:rPr lang="en-US" sz="20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000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SalesOrderHeader</a:t>
            </a:r>
            <a:endParaRPr lang="en-US" sz="20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WHERE	</a:t>
            </a:r>
            <a:r>
              <a:rPr lang="en-US" sz="2000" dirty="0" err="1">
                <a:solidFill>
                  <a:prstClr val="black"/>
                </a:solidFill>
                <a:latin typeface="Consolas" panose="020B0609020204030204" pitchFamily="49" charset="0"/>
              </a:rPr>
              <a:t>OrderDate</a:t>
            </a:r>
            <a:r>
              <a:rPr lang="en-US" sz="20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	BETWEEN</a:t>
            </a:r>
            <a:r>
              <a:rPr lang="en-US" sz="20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'7/1/2008'</a:t>
            </a:r>
            <a:r>
              <a:rPr lang="en-US" sz="20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sz="20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'7/31/2008'</a:t>
            </a:r>
            <a:endParaRPr lang="en-US" sz="20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GO</a:t>
            </a:r>
            <a:endParaRPr lang="en-US" sz="20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253509" y="5207619"/>
            <a:ext cx="4283994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4000" dirty="0"/>
              <a:t> Also true for JOINs </a:t>
            </a:r>
          </a:p>
        </p:txBody>
      </p:sp>
      <p:sp>
        <p:nvSpPr>
          <p:cNvPr id="4" name="Explosion 2 3"/>
          <p:cNvSpPr/>
          <p:nvPr/>
        </p:nvSpPr>
        <p:spPr>
          <a:xfrm>
            <a:off x="8619344" y="4877835"/>
            <a:ext cx="2886856" cy="1650381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70818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Plan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912" y="1867710"/>
            <a:ext cx="7331239" cy="4202189"/>
          </a:xfrm>
          <a:prstGeom prst="rect">
            <a:avLst/>
          </a:prstGeom>
        </p:spPr>
      </p:pic>
      <p:sp>
        <p:nvSpPr>
          <p:cNvPr id="4" name="Explosion 2 3"/>
          <p:cNvSpPr/>
          <p:nvPr/>
        </p:nvSpPr>
        <p:spPr>
          <a:xfrm>
            <a:off x="8619344" y="4877835"/>
            <a:ext cx="2886856" cy="1650381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05074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56188" y="2367769"/>
            <a:ext cx="8878529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>
                <a:latin typeface="Lucida Console" pitchFamily="49" charset="0"/>
              </a:rPr>
              <a:t>exec </a:t>
            </a:r>
            <a:r>
              <a:rPr lang="en-US" sz="2000" dirty="0" err="1">
                <a:latin typeface="Lucida Console" pitchFamily="49" charset="0"/>
              </a:rPr>
              <a:t>sp_executesql</a:t>
            </a:r>
            <a:r>
              <a:rPr lang="en-US" sz="2000" dirty="0">
                <a:latin typeface="Lucida Console" pitchFamily="49" charset="0"/>
              </a:rPr>
              <a:t> N'SELECT * FROM </a:t>
            </a:r>
            <a:r>
              <a:rPr lang="en-US" sz="2000" dirty="0" err="1">
                <a:latin typeface="Lucida Console" pitchFamily="49" charset="0"/>
              </a:rPr>
              <a:t>dbo.EmailLoad</a:t>
            </a:r>
            <a:r>
              <a:rPr lang="en-US" sz="2000" dirty="0">
                <a:latin typeface="Lucida Console" pitchFamily="49" charset="0"/>
              </a:rPr>
              <a:t> </a:t>
            </a:r>
          </a:p>
          <a:p>
            <a:r>
              <a:rPr lang="en-US" sz="2000" dirty="0">
                <a:latin typeface="Lucida Console" pitchFamily="49" charset="0"/>
              </a:rPr>
              <a:t>	WHERE </a:t>
            </a:r>
            <a:r>
              <a:rPr lang="en-US" sz="2000" dirty="0" err="1">
                <a:latin typeface="Lucida Console" pitchFamily="49" charset="0"/>
              </a:rPr>
              <a:t>EmailAddress</a:t>
            </a:r>
            <a:r>
              <a:rPr lang="en-US" sz="2000" dirty="0">
                <a:latin typeface="Lucida Console" pitchFamily="49" charset="0"/>
              </a:rPr>
              <a:t> = @Email',</a:t>
            </a:r>
          </a:p>
          <a:p>
            <a:r>
              <a:rPr lang="en-US" sz="2000" dirty="0" err="1">
                <a:latin typeface="Lucida Console" pitchFamily="49" charset="0"/>
              </a:rPr>
              <a:t>N'@Email</a:t>
            </a:r>
            <a:r>
              <a:rPr lang="en-US" sz="2000" dirty="0">
                <a:latin typeface="Lucida Console" pitchFamily="49" charset="0"/>
              </a:rPr>
              <a:t> </a:t>
            </a:r>
            <a:r>
              <a:rPr lang="en-US" sz="2000" b="1" dirty="0" err="1">
                <a:latin typeface="Lucida Console" pitchFamily="49" charset="0"/>
              </a:rPr>
              <a:t>nvarchar</a:t>
            </a:r>
            <a:r>
              <a:rPr lang="en-US" sz="2000" b="1" dirty="0">
                <a:latin typeface="Lucida Console" pitchFamily="49" charset="0"/>
              </a:rPr>
              <a:t>(14)</a:t>
            </a:r>
            <a:r>
              <a:rPr lang="en-US" sz="2000" dirty="0">
                <a:latin typeface="Lucida Console" pitchFamily="49" charset="0"/>
              </a:rPr>
              <a:t>', </a:t>
            </a:r>
          </a:p>
          <a:p>
            <a:r>
              <a:rPr lang="en-US" sz="2000" dirty="0">
                <a:latin typeface="Lucida Console" pitchFamily="49" charset="0"/>
              </a:rPr>
              <a:t>@Email=</a:t>
            </a:r>
            <a:r>
              <a:rPr lang="en-US" sz="2000" dirty="0" err="1">
                <a:latin typeface="Lucida Console" pitchFamily="49" charset="0"/>
              </a:rPr>
              <a:t>N'MyEmailAddress</a:t>
            </a:r>
            <a:r>
              <a:rPr lang="en-US" sz="2000" dirty="0">
                <a:latin typeface="Lucida Console" pitchFamily="49" charset="0"/>
              </a:rPr>
              <a:t>'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Data Types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4038600"/>
            <a:ext cx="1135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ucida Console" pitchFamily="49" charset="0"/>
              </a:rPr>
              <a:t>cmd2.Parameters.Add("Email", </a:t>
            </a:r>
          </a:p>
          <a:p>
            <a:r>
              <a:rPr lang="en-US" sz="2400" dirty="0">
                <a:latin typeface="Lucida Console" pitchFamily="49" charset="0"/>
              </a:rPr>
              <a:t>	</a:t>
            </a:r>
            <a:r>
              <a:rPr lang="en-US" sz="2400" dirty="0" err="1">
                <a:latin typeface="Lucida Console" pitchFamily="49" charset="0"/>
              </a:rPr>
              <a:t>SqlDbType.VarChar</a:t>
            </a:r>
            <a:r>
              <a:rPr lang="en-US" sz="2400" dirty="0">
                <a:latin typeface="Lucida Console" pitchFamily="49" charset="0"/>
              </a:rPr>
              <a:t>, 128).Value = " billg@scalesql.com ";</a:t>
            </a:r>
          </a:p>
          <a:p>
            <a:endParaRPr lang="en-US" sz="2400" dirty="0">
              <a:latin typeface="Lucida Console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752600"/>
            <a:ext cx="1135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ucida Console" pitchFamily="49" charset="0"/>
              </a:rPr>
              <a:t>cmd1.Parameters.AddWithValue("Email", “billg@scalesql.com");</a:t>
            </a:r>
          </a:p>
        </p:txBody>
      </p:sp>
      <p:sp>
        <p:nvSpPr>
          <p:cNvPr id="8" name="Rectangle 7"/>
          <p:cNvSpPr/>
          <p:nvPr/>
        </p:nvSpPr>
        <p:spPr>
          <a:xfrm>
            <a:off x="956188" y="5186330"/>
            <a:ext cx="8760541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>
                <a:latin typeface="Lucida Console" pitchFamily="49" charset="0"/>
              </a:rPr>
              <a:t>exec </a:t>
            </a:r>
            <a:r>
              <a:rPr lang="en-US" sz="2000" dirty="0" err="1">
                <a:latin typeface="Lucida Console" pitchFamily="49" charset="0"/>
              </a:rPr>
              <a:t>sp_executesql</a:t>
            </a:r>
            <a:r>
              <a:rPr lang="en-US" sz="2000" dirty="0">
                <a:latin typeface="Lucida Console" pitchFamily="49" charset="0"/>
              </a:rPr>
              <a:t> N'SELECT * FROM 	</a:t>
            </a:r>
            <a:r>
              <a:rPr lang="en-US" sz="2000" dirty="0" err="1">
                <a:latin typeface="Lucida Console" pitchFamily="49" charset="0"/>
              </a:rPr>
              <a:t>dbo.EmailLoad</a:t>
            </a:r>
            <a:r>
              <a:rPr lang="en-US" sz="2000" dirty="0">
                <a:latin typeface="Lucida Console" pitchFamily="49" charset="0"/>
              </a:rPr>
              <a:t> </a:t>
            </a:r>
          </a:p>
          <a:p>
            <a:r>
              <a:rPr lang="en-US" sz="2000" dirty="0">
                <a:latin typeface="Lucida Console" pitchFamily="49" charset="0"/>
              </a:rPr>
              <a:t>	WHERE </a:t>
            </a:r>
            <a:r>
              <a:rPr lang="en-US" sz="2000" dirty="0" err="1">
                <a:latin typeface="Lucida Console" pitchFamily="49" charset="0"/>
              </a:rPr>
              <a:t>EmailAddress</a:t>
            </a:r>
            <a:r>
              <a:rPr lang="en-US" sz="2000" dirty="0">
                <a:latin typeface="Lucida Console" pitchFamily="49" charset="0"/>
              </a:rPr>
              <a:t> = @Email',</a:t>
            </a:r>
          </a:p>
          <a:p>
            <a:r>
              <a:rPr lang="en-US" sz="2000" dirty="0" err="1">
                <a:latin typeface="Lucida Console" pitchFamily="49" charset="0"/>
              </a:rPr>
              <a:t>N'@Email</a:t>
            </a:r>
            <a:r>
              <a:rPr lang="en-US" sz="2000" dirty="0">
                <a:latin typeface="Lucida Console" pitchFamily="49" charset="0"/>
              </a:rPr>
              <a:t> </a:t>
            </a:r>
            <a:r>
              <a:rPr lang="en-US" sz="2000" b="1" dirty="0" err="1">
                <a:latin typeface="Lucida Console" pitchFamily="49" charset="0"/>
              </a:rPr>
              <a:t>varchar</a:t>
            </a:r>
            <a:r>
              <a:rPr lang="en-US" sz="2000" b="1" dirty="0">
                <a:latin typeface="Lucida Console" pitchFamily="49" charset="0"/>
              </a:rPr>
              <a:t>(128)</a:t>
            </a:r>
            <a:r>
              <a:rPr lang="en-US" sz="2000" dirty="0">
                <a:latin typeface="Lucida Console" pitchFamily="49" charset="0"/>
              </a:rPr>
              <a:t>', </a:t>
            </a:r>
          </a:p>
          <a:p>
            <a:r>
              <a:rPr lang="en-US" sz="2000" dirty="0">
                <a:latin typeface="Lucida Console" pitchFamily="49" charset="0"/>
              </a:rPr>
              <a:t>@Email='</a:t>
            </a:r>
            <a:r>
              <a:rPr lang="en-US" sz="2000" dirty="0" err="1">
                <a:latin typeface="Lucida Console" pitchFamily="49" charset="0"/>
              </a:rPr>
              <a:t>MyEmailAddress</a:t>
            </a:r>
            <a:r>
              <a:rPr lang="en-US" sz="2000" dirty="0">
                <a:latin typeface="Lucida Console" pitchFamily="49" charset="0"/>
              </a:rPr>
              <a:t>'</a:t>
            </a:r>
          </a:p>
        </p:txBody>
      </p:sp>
      <p:sp>
        <p:nvSpPr>
          <p:cNvPr id="7" name="Explosion 2 6"/>
          <p:cNvSpPr/>
          <p:nvPr/>
        </p:nvSpPr>
        <p:spPr>
          <a:xfrm>
            <a:off x="9305144" y="5130407"/>
            <a:ext cx="2886856" cy="1650381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41820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T-SQL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 careful with DISTINCT</a:t>
            </a:r>
          </a:p>
          <a:p>
            <a:r>
              <a:rPr lang="en-US" dirty="0"/>
              <a:t>Prefix object name with schema</a:t>
            </a:r>
          </a:p>
          <a:p>
            <a:pPr lvl="1"/>
            <a:r>
              <a:rPr lang="en-US" dirty="0"/>
              <a:t>More reusable query plans</a:t>
            </a:r>
          </a:p>
          <a:p>
            <a:r>
              <a:rPr lang="en-US" dirty="0"/>
              <a:t>OR can be very slow</a:t>
            </a:r>
          </a:p>
          <a:p>
            <a:pPr lvl="1"/>
            <a:r>
              <a:rPr lang="en-US" dirty="0"/>
              <a:t>Needs to evaluate both options</a:t>
            </a:r>
          </a:p>
          <a:p>
            <a:r>
              <a:rPr lang="en-US" dirty="0"/>
              <a:t>NOT IN can be slow</a:t>
            </a:r>
          </a:p>
          <a:p>
            <a:pPr lvl="1"/>
            <a:r>
              <a:rPr lang="en-US" dirty="0"/>
              <a:t>It can SELECT all and then exclude</a:t>
            </a:r>
          </a:p>
        </p:txBody>
      </p:sp>
    </p:spTree>
    <p:extLst>
      <p:ext uri="{BB962C8B-B14F-4D97-AF65-F5344CB8AC3E}">
        <p14:creationId xmlns:p14="http://schemas.microsoft.com/office/powerpoint/2010/main" val="155171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EXISTS to check for rows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DECLARE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@Rows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@Rows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FF"/>
                </a:solidFill>
                <a:latin typeface="Consolas" panose="020B0609020204030204" pitchFamily="49" charset="0"/>
              </a:rPr>
              <a:t>COUNT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(*)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FROM	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</a:t>
            </a:r>
            <a:r>
              <a:rPr lang="en-US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SalesOrderHeader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WHERE	Status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5</a:t>
            </a: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@Rows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0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PRINT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'Found!'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GO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EXISTS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1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</a:t>
            </a:r>
            <a:r>
              <a:rPr lang="en-US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SalesOrderHeader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WHERE Status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5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	PRINT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'Found!'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GO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Explosion 2 3"/>
          <p:cNvSpPr/>
          <p:nvPr/>
        </p:nvSpPr>
        <p:spPr>
          <a:xfrm>
            <a:off x="8930390" y="2147365"/>
            <a:ext cx="2886856" cy="1650381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4224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Handling Nulls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000" dirty="0"/>
              <a:t>NULLs are an unknown value</a:t>
            </a:r>
          </a:p>
          <a:p>
            <a:pPr eaLnBrk="1" hangingPunct="1"/>
            <a:r>
              <a:rPr lang="en-US" sz="3000" dirty="0"/>
              <a:t>ANSI SQL-92 requires any comparison to a NULL to fail (i.e. false)</a:t>
            </a:r>
          </a:p>
          <a:p>
            <a:pPr lvl="1" eaLnBrk="1" hangingPunct="1"/>
            <a:r>
              <a:rPr lang="en-US" dirty="0"/>
              <a:t>This is SET ANSI_NULLS ON (DEFAULT setting)</a:t>
            </a:r>
          </a:p>
          <a:p>
            <a:pPr lvl="1" eaLnBrk="1" hangingPunct="1"/>
            <a:r>
              <a:rPr lang="en-US" b="1" dirty="0"/>
              <a:t>NULL = NULL returns FALSE</a:t>
            </a:r>
          </a:p>
          <a:p>
            <a:pPr lvl="1" eaLnBrk="1" hangingPunct="1"/>
            <a:r>
              <a:rPr lang="en-US" dirty="0"/>
              <a:t>NULL &lt;&gt; NULL returns False</a:t>
            </a:r>
          </a:p>
          <a:p>
            <a:pPr eaLnBrk="1" hangingPunct="1"/>
            <a:r>
              <a:rPr lang="en-US" dirty="0"/>
              <a:t>ANSI_NULLS OFF</a:t>
            </a:r>
          </a:p>
          <a:p>
            <a:pPr lvl="1" eaLnBrk="1" hangingPunct="1"/>
            <a:r>
              <a:rPr lang="en-US" dirty="0"/>
              <a:t>WHERE NULL = NULL returns True</a:t>
            </a:r>
          </a:p>
          <a:p>
            <a:r>
              <a:rPr lang="en-US" b="1" dirty="0"/>
              <a:t>USE null IS null which is returns True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52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Optional Parameters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	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*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FROM		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</a:t>
            </a:r>
            <a:r>
              <a:rPr lang="en-US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SalesOrderHeader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WHERE  	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			OR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@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SalesOrderID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IS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NULL)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AND		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OrderDate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		</a:t>
            </a:r>
            <a:r>
              <a:rPr lang="en-US" dirty="0">
                <a:solidFill>
                  <a:srgbClr val="FF00FF"/>
                </a:solidFill>
                <a:latin typeface="Consolas" panose="020B0609020204030204" pitchFamily="49" charset="0"/>
              </a:rPr>
              <a:t>COALESCE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@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SalesOrderDate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</a:rPr>
              <a:t>OrderDate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GO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Explosion 2 3"/>
          <p:cNvSpPr/>
          <p:nvPr/>
        </p:nvSpPr>
        <p:spPr>
          <a:xfrm>
            <a:off x="9305144" y="5130407"/>
            <a:ext cx="2886856" cy="1650381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402556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</TotalTime>
  <Words>1062</Words>
  <Application>Microsoft Office PowerPoint</Application>
  <PresentationFormat>Widescreen</PresentationFormat>
  <Paragraphs>286</Paragraphs>
  <Slides>27</Slides>
  <Notes>12</Notes>
  <HiddenSlides>7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Consolas</vt:lpstr>
      <vt:lpstr>Courier New</vt:lpstr>
      <vt:lpstr>Lucida Console</vt:lpstr>
      <vt:lpstr>Wingdings</vt:lpstr>
      <vt:lpstr>Office Theme</vt:lpstr>
      <vt:lpstr>What I Wish Developers Knew About SQL Server</vt:lpstr>
      <vt:lpstr>Topics and Goals</vt:lpstr>
      <vt:lpstr>Compare a column to a scalar value</vt:lpstr>
      <vt:lpstr>Query Plan</vt:lpstr>
      <vt:lpstr>Matching Data Types</vt:lpstr>
      <vt:lpstr>T-SQL Tips</vt:lpstr>
      <vt:lpstr>Use EXISTS to check for rows</vt:lpstr>
      <vt:lpstr>Handling Nulls</vt:lpstr>
      <vt:lpstr>Optional Parameters</vt:lpstr>
      <vt:lpstr>PowerPoint Presentation</vt:lpstr>
      <vt:lpstr>Stored Procedures vs Embedded SQL</vt:lpstr>
      <vt:lpstr>Transactions</vt:lpstr>
      <vt:lpstr>Error Handling</vt:lpstr>
      <vt:lpstr>Error Handling</vt:lpstr>
      <vt:lpstr>Temporary Tables</vt:lpstr>
      <vt:lpstr>Loops</vt:lpstr>
      <vt:lpstr>Database Design Hints</vt:lpstr>
      <vt:lpstr>SQL like it’s NoSQL</vt:lpstr>
      <vt:lpstr>Client Applications</vt:lpstr>
      <vt:lpstr>THANK YOU!</vt:lpstr>
      <vt:lpstr>Left Overs</vt:lpstr>
      <vt:lpstr>Parameterization and Query Plans</vt:lpstr>
      <vt:lpstr>Query Plan Stability</vt:lpstr>
      <vt:lpstr>In-Memory OLTP (Hekaton)</vt:lpstr>
      <vt:lpstr>Be careful with correlated sub-queries</vt:lpstr>
      <vt:lpstr>Better to write JOINs</vt:lpstr>
      <vt:lpstr>Bill Graziano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SARGABILITY</dc:title>
  <dc:creator>Bill Graziano</dc:creator>
  <cp:lastModifiedBy>Bill Graziano</cp:lastModifiedBy>
  <cp:revision>73</cp:revision>
  <cp:lastPrinted>2018-07-13T13:47:10Z</cp:lastPrinted>
  <dcterms:created xsi:type="dcterms:W3CDTF">2016-02-24T23:16:11Z</dcterms:created>
  <dcterms:modified xsi:type="dcterms:W3CDTF">2018-07-13T13:47:13Z</dcterms:modified>
</cp:coreProperties>
</file>